
<file path=[Content_Types].xml><?xml version="1.0" encoding="utf-8"?>
<Types xmlns="http://schemas.openxmlformats.org/package/2006/content-types">
  <Default Extension="xml" ContentType="application/xml"/>
  <Default Extension="jpeg" ContentType="image/jpeg"/>
  <Default Extension="bin" ContentType="application/vnd.openxmlformats-officedocument.presentationml.printerSettings"/>
  <Default Extension="png" ContentType="image/png"/>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38"/>
  </p:notesMasterIdLst>
  <p:handoutMasterIdLst>
    <p:handoutMasterId r:id="rId39"/>
  </p:handoutMasterIdLst>
  <p:sldIdLst>
    <p:sldId id="256" r:id="rId2"/>
    <p:sldId id="299" r:id="rId3"/>
    <p:sldId id="298" r:id="rId4"/>
    <p:sldId id="319" r:id="rId5"/>
    <p:sldId id="260" r:id="rId6"/>
    <p:sldId id="317" r:id="rId7"/>
    <p:sldId id="282" r:id="rId8"/>
    <p:sldId id="283" r:id="rId9"/>
    <p:sldId id="284" r:id="rId10"/>
    <p:sldId id="308" r:id="rId11"/>
    <p:sldId id="309" r:id="rId12"/>
    <p:sldId id="316" r:id="rId13"/>
    <p:sldId id="311" r:id="rId14"/>
    <p:sldId id="312" r:id="rId15"/>
    <p:sldId id="275" r:id="rId16"/>
    <p:sldId id="285" r:id="rId17"/>
    <p:sldId id="286" r:id="rId18"/>
    <p:sldId id="315" r:id="rId19"/>
    <p:sldId id="261" r:id="rId20"/>
    <p:sldId id="321" r:id="rId21"/>
    <p:sldId id="274" r:id="rId22"/>
    <p:sldId id="276" r:id="rId23"/>
    <p:sldId id="278" r:id="rId24"/>
    <p:sldId id="318" r:id="rId25"/>
    <p:sldId id="280" r:id="rId26"/>
    <p:sldId id="314" r:id="rId27"/>
    <p:sldId id="320" r:id="rId28"/>
    <p:sldId id="279" r:id="rId29"/>
    <p:sldId id="287" r:id="rId30"/>
    <p:sldId id="296" r:id="rId31"/>
    <p:sldId id="304" r:id="rId32"/>
    <p:sldId id="307" r:id="rId33"/>
    <p:sldId id="281" r:id="rId34"/>
    <p:sldId id="291" r:id="rId35"/>
    <p:sldId id="293" r:id="rId36"/>
    <p:sldId id="288" r:id="rId37"/>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0"/>
    </p:ext>
  </p:extLst>
</p:presentationPr>
</file>

<file path=ppt/tableStyles.xml><?xml version="1.0" encoding="utf-8"?>
<a:tblStyleLst xmlns:a="http://schemas.openxmlformats.org/drawingml/2006/main" def="{5C22544A-7EE6-4342-B048-85BDC9FD1C3A}">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2320" autoAdjust="0"/>
    <p:restoredTop sz="95402" autoAdjust="0"/>
  </p:normalViewPr>
  <p:slideViewPr>
    <p:cSldViewPr snapToGrid="0" snapToObjects="1">
      <p:cViewPr>
        <p:scale>
          <a:sx n="180" d="100"/>
          <a:sy n="180" d="100"/>
        </p:scale>
        <p:origin x="-1888" y="-8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slide" Target="slides/slide31.xml"/><Relationship Id="rId9" Type="http://schemas.openxmlformats.org/officeDocument/2006/relationships/slide" Target="slides/slide8.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33" Type="http://schemas.openxmlformats.org/officeDocument/2006/relationships/slide" Target="slides/slide32.xml"/><Relationship Id="rId34" Type="http://schemas.openxmlformats.org/officeDocument/2006/relationships/slide" Target="slides/slide33.xml"/><Relationship Id="rId35" Type="http://schemas.openxmlformats.org/officeDocument/2006/relationships/slide" Target="slides/slide34.xml"/><Relationship Id="rId36" Type="http://schemas.openxmlformats.org/officeDocument/2006/relationships/slide" Target="slides/slide35.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37" Type="http://schemas.openxmlformats.org/officeDocument/2006/relationships/slide" Target="slides/slide36.xml"/><Relationship Id="rId38" Type="http://schemas.openxmlformats.org/officeDocument/2006/relationships/notesMaster" Target="notesMasters/notesMaster1.xml"/><Relationship Id="rId39" Type="http://schemas.openxmlformats.org/officeDocument/2006/relationships/handoutMaster" Target="handoutMasters/handoutMaster1.xml"/><Relationship Id="rId40" Type="http://schemas.openxmlformats.org/officeDocument/2006/relationships/printerSettings" Target="printerSettings/printerSettings1.bin"/><Relationship Id="rId41" Type="http://schemas.openxmlformats.org/officeDocument/2006/relationships/presProps" Target="presProps.xml"/><Relationship Id="rId42" Type="http://schemas.openxmlformats.org/officeDocument/2006/relationships/viewProps" Target="viewProps.xml"/><Relationship Id="rId43" Type="http://schemas.openxmlformats.org/officeDocument/2006/relationships/theme" Target="theme/theme1.xml"/><Relationship Id="rId44"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D01DEF1C-4904-D144-B0F6-917FA17B50A1}" type="datetimeFigureOut">
              <a:rPr lang="en-US" smtClean="0"/>
              <a:t>2/21/19</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EC21C474-98BC-0D40-82F9-EBC85FCE6A23}" type="slidenum">
              <a:rPr lang="en-US" smtClean="0"/>
              <a:t>‹#›</a:t>
            </a:fld>
            <a:endParaRPr lang="en-US"/>
          </a:p>
        </p:txBody>
      </p:sp>
    </p:spTree>
    <p:extLst>
      <p:ext uri="{BB962C8B-B14F-4D97-AF65-F5344CB8AC3E}">
        <p14:creationId xmlns:p14="http://schemas.microsoft.com/office/powerpoint/2010/main" val="127085109"/>
      </p:ext>
    </p:extLst>
  </p:cSld>
  <p:clrMap bg1="lt1" tx1="dk1" bg2="lt2" tx2="dk2" accent1="accent1" accent2="accent2" accent3="accent3" accent4="accent4" accent5="accent5" accent6="accent6" hlink="hlink" folHlink="folHlink"/>
  <p:hf hdr="0" ftr="0" dt="0"/>
</p:handoutMaster>
</file>

<file path=ppt/media/image1.png>
</file>

<file path=ppt/media/image10.png>
</file>

<file path=ppt/media/image11.png>
</file>

<file path=ppt/media/image12.png>
</file>

<file path=ppt/media/image13.png>
</file>

<file path=ppt/media/image14.jpeg>
</file>

<file path=ppt/media/image15.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11F94D9D-3452-824E-9FD3-5F78030E805A}" type="datetimeFigureOut">
              <a:rPr lang="en-US" smtClean="0"/>
              <a:t>2/21/19</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B7D04CBB-41C6-9848-8788-70E8C4D394B8}" type="slidenum">
              <a:rPr lang="en-US" smtClean="0"/>
              <a:t>‹#›</a:t>
            </a:fld>
            <a:endParaRPr lang="en-US"/>
          </a:p>
        </p:txBody>
      </p:sp>
    </p:spTree>
    <p:extLst>
      <p:ext uri="{BB962C8B-B14F-4D97-AF65-F5344CB8AC3E}">
        <p14:creationId xmlns:p14="http://schemas.microsoft.com/office/powerpoint/2010/main" val="2267127302"/>
      </p:ext>
    </p:extLst>
  </p:cSld>
  <p:clrMap bg1="lt1" tx1="dk1" bg2="lt2" tx2="dk2" accent1="accent1" accent2="accent2" accent3="accent3" accent4="accent4" accent5="accent5" accent6="accent6" hlink="hlink" folHlink="folHlink"/>
  <p:hf hdr="0" ftr="0" dt="0"/>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8.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2.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4.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reads are relatively short (30 to 150 </a:t>
            </a:r>
            <a:r>
              <a:rPr lang="en-US" dirty="0" err="1" smtClean="0"/>
              <a:t>bp</a:t>
            </a:r>
            <a:r>
              <a:rPr lang="en-US" dirty="0" smtClean="0"/>
              <a:t>), making it hard to unambiguously assign them to a specific location in the genome, especially in the presence of sequencing errors and repeat sequences.</a:t>
            </a:r>
            <a:endParaRPr lang="en-US" dirty="0"/>
          </a:p>
        </p:txBody>
      </p:sp>
      <p:sp>
        <p:nvSpPr>
          <p:cNvPr id="4" name="Slide Number Placeholder 3"/>
          <p:cNvSpPr>
            <a:spLocks noGrp="1"/>
          </p:cNvSpPr>
          <p:nvPr>
            <p:ph type="sldNum" sz="quarter" idx="10"/>
          </p:nvPr>
        </p:nvSpPr>
        <p:spPr/>
        <p:txBody>
          <a:bodyPr/>
          <a:lstStyle/>
          <a:p>
            <a:fld id="{B7D04CBB-41C6-9848-8788-70E8C4D394B8}" type="slidenum">
              <a:rPr lang="en-US" smtClean="0"/>
              <a:t>13</a:t>
            </a:fld>
            <a:endParaRPr lang="en-US"/>
          </a:p>
        </p:txBody>
      </p:sp>
    </p:spTree>
    <p:extLst>
      <p:ext uri="{BB962C8B-B14F-4D97-AF65-F5344CB8AC3E}">
        <p14:creationId xmlns:p14="http://schemas.microsoft.com/office/powerpoint/2010/main" val="178259053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smtClean="0"/>
              <a:t>Chr</a:t>
            </a:r>
            <a:r>
              <a:rPr lang="en-US" dirty="0" smtClean="0"/>
              <a:t>; </a:t>
            </a:r>
            <a:r>
              <a:rPr lang="en-US" dirty="0" err="1" smtClean="0"/>
              <a:t>pos</a:t>
            </a:r>
            <a:endParaRPr lang="en-US" dirty="0" smtClean="0"/>
          </a:p>
          <a:p>
            <a:r>
              <a:rPr lang="en-US" dirty="0" smtClean="0"/>
              <a:t>orientation</a:t>
            </a:r>
          </a:p>
          <a:p>
            <a:r>
              <a:rPr lang="en-US" dirty="0" smtClean="0"/>
              <a:t>Match, mismatch</a:t>
            </a:r>
            <a:r>
              <a:rPr lang="en-US" baseline="0" dirty="0" smtClean="0"/>
              <a:t>; gap</a:t>
            </a:r>
          </a:p>
          <a:p>
            <a:r>
              <a:rPr lang="en-US" baseline="0" dirty="0" smtClean="0"/>
              <a:t>Mapping score</a:t>
            </a:r>
          </a:p>
          <a:p>
            <a:endParaRPr lang="en-US" baseline="0" dirty="0" smtClean="0"/>
          </a:p>
          <a:p>
            <a:r>
              <a:rPr lang="en-US" baseline="0" dirty="0" smtClean="0"/>
              <a:t>Paired?</a:t>
            </a:r>
          </a:p>
          <a:p>
            <a:r>
              <a:rPr lang="en-US" baseline="0" dirty="0" smtClean="0"/>
              <a:t>Distance?</a:t>
            </a:r>
          </a:p>
          <a:p>
            <a:endParaRPr lang="en-US" baseline="0" dirty="0" smtClean="0"/>
          </a:p>
          <a:p>
            <a:endParaRPr lang="en-US" baseline="0" dirty="0" smtClean="0"/>
          </a:p>
          <a:p>
            <a:endParaRPr lang="en-US" baseline="0" dirty="0" smtClean="0"/>
          </a:p>
          <a:p>
            <a:endParaRPr lang="en-US" dirty="0" smtClean="0"/>
          </a:p>
        </p:txBody>
      </p:sp>
      <p:sp>
        <p:nvSpPr>
          <p:cNvPr id="4" name="Slide Number Placeholder 3"/>
          <p:cNvSpPr>
            <a:spLocks noGrp="1"/>
          </p:cNvSpPr>
          <p:nvPr>
            <p:ph type="sldNum" sz="quarter" idx="10"/>
          </p:nvPr>
        </p:nvSpPr>
        <p:spPr/>
        <p:txBody>
          <a:bodyPr/>
          <a:lstStyle/>
          <a:p>
            <a:fld id="{B7D04CBB-41C6-9848-8788-70E8C4D394B8}" type="slidenum">
              <a:rPr lang="en-US" smtClean="0"/>
              <a:t>18</a:t>
            </a:fld>
            <a:endParaRPr lang="en-US"/>
          </a:p>
        </p:txBody>
      </p:sp>
    </p:spTree>
    <p:extLst>
      <p:ext uri="{BB962C8B-B14F-4D97-AF65-F5344CB8AC3E}">
        <p14:creationId xmlns:p14="http://schemas.microsoft.com/office/powerpoint/2010/main" val="7322427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Example of extended CIGAR and the pileup output.</a:t>
            </a:r>
          </a:p>
          <a:p>
            <a:endParaRPr lang="en-US" dirty="0" smtClean="0"/>
          </a:p>
          <a:p>
            <a:r>
              <a:rPr lang="en-US" dirty="0" smtClean="0"/>
              <a:t>(a) Alignments of one pair of reads and three single-end reads.</a:t>
            </a:r>
          </a:p>
          <a:p>
            <a:endParaRPr lang="en-US" dirty="0" smtClean="0"/>
          </a:p>
          <a:p>
            <a:r>
              <a:rPr lang="en-US" dirty="0" smtClean="0"/>
              <a:t>(b) The corresponding SAM file. The ‘@SQ’ line in the header section gives the order of reference sequences. Notably, r001 is the name of a read pair. According to FLAG 163 (=1 + 2 + 32 + 128), the read mapped to position 7 is the second read in the pair (128) and regarded as properly paired (1 + 2); its mate is mapped to 37 on the reverse strand (32). Read r002 has three soft-clipped (unaligned) bases. The coordinate shown in SAM is the position of the first aligned base. The CIGAR string for this alignment contains a P (padding) operation which correctly aligns the inserted sequences. Padding operations can be absent when an aligner does not support multiple sequence alignment. The last six bases of read r003 map to position 9, and the first five to position 29 on the reverse strand. The hard clipping operation H indicates that the clipped sequence is not present in the sequence field. The NM tag gives the number of mismatches. Read r004 is aligned across an intron, indicated by the N operation.</a:t>
            </a:r>
          </a:p>
          <a:p>
            <a:endParaRPr lang="en-US" dirty="0" smtClean="0"/>
          </a:p>
          <a:p>
            <a:r>
              <a:rPr lang="en-US" dirty="0" smtClean="0"/>
              <a:t>(c) Simplified pileup output by </a:t>
            </a:r>
            <a:r>
              <a:rPr lang="en-US" dirty="0" err="1" smtClean="0"/>
              <a:t>SAMtools</a:t>
            </a:r>
            <a:r>
              <a:rPr lang="en-US" dirty="0" smtClean="0"/>
              <a:t>. Each line consists of reference name, sorted coordinate, reference base, the number of reads covering the position and read bases. In the fifth field, a dot or a comma denotes a base identical to the reference; a dot or a capital letter denotes a base from a read mapped on the forward strand, while a comma or a lowercase letter on the reverse strand.</a:t>
            </a:r>
          </a:p>
          <a:p>
            <a:endParaRPr lang="en-US" dirty="0"/>
          </a:p>
        </p:txBody>
      </p:sp>
      <p:sp>
        <p:nvSpPr>
          <p:cNvPr id="4" name="Slide Number Placeholder 3"/>
          <p:cNvSpPr>
            <a:spLocks noGrp="1"/>
          </p:cNvSpPr>
          <p:nvPr>
            <p:ph type="sldNum" sz="quarter" idx="10"/>
          </p:nvPr>
        </p:nvSpPr>
        <p:spPr/>
        <p:txBody>
          <a:bodyPr/>
          <a:lstStyle/>
          <a:p>
            <a:fld id="{B7D04CBB-41C6-9848-8788-70E8C4D394B8}" type="slidenum">
              <a:rPr lang="en-US" smtClean="0"/>
              <a:t>19</a:t>
            </a:fld>
            <a:endParaRPr lang="en-US"/>
          </a:p>
        </p:txBody>
      </p:sp>
    </p:spTree>
    <p:extLst>
      <p:ext uri="{BB962C8B-B14F-4D97-AF65-F5344CB8AC3E}">
        <p14:creationId xmlns:p14="http://schemas.microsoft.com/office/powerpoint/2010/main" val="361050437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1 + 8 + 64  = 73	paired; the next segment unmapped; the first segment in the template</a:t>
            </a:r>
          </a:p>
          <a:p>
            <a:endParaRPr lang="en-US" dirty="0"/>
          </a:p>
        </p:txBody>
      </p:sp>
      <p:sp>
        <p:nvSpPr>
          <p:cNvPr id="4" name="Slide Number Placeholder 3"/>
          <p:cNvSpPr>
            <a:spLocks noGrp="1"/>
          </p:cNvSpPr>
          <p:nvPr>
            <p:ph type="sldNum" sz="quarter" idx="10"/>
          </p:nvPr>
        </p:nvSpPr>
        <p:spPr/>
        <p:txBody>
          <a:bodyPr/>
          <a:lstStyle/>
          <a:p>
            <a:fld id="{B7D04CBB-41C6-9848-8788-70E8C4D394B8}" type="slidenum">
              <a:rPr lang="en-US" smtClean="0"/>
              <a:t>24</a:t>
            </a:fld>
            <a:endParaRPr lang="en-US"/>
          </a:p>
        </p:txBody>
      </p:sp>
    </p:spTree>
    <p:extLst>
      <p:ext uri="{BB962C8B-B14F-4D97-AF65-F5344CB8AC3E}">
        <p14:creationId xmlns:p14="http://schemas.microsoft.com/office/powerpoint/2010/main" val="407418713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7D04CBB-41C6-9848-8788-70E8C4D394B8}" type="slidenum">
              <a:rPr lang="en-US" smtClean="0"/>
              <a:t>28</a:t>
            </a:fld>
            <a:endParaRPr lang="en-US"/>
          </a:p>
        </p:txBody>
      </p:sp>
    </p:spTree>
    <p:extLst>
      <p:ext uri="{BB962C8B-B14F-4D97-AF65-F5344CB8AC3E}">
        <p14:creationId xmlns:p14="http://schemas.microsoft.com/office/powerpoint/2010/main" val="221133289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 this view, the first line shows the genome coordinates, the second line shows the reference sequence, and the third line shows the consensus sequence determined from the aligned reads. Throughout </a:t>
            </a:r>
            <a:r>
              <a:rPr lang="en-US" dirty="0" err="1" smtClean="0"/>
              <a:t>tview</a:t>
            </a:r>
            <a:r>
              <a:rPr lang="en-US" dirty="0" smtClean="0"/>
              <a:t>, a . indicates a match to the reference genome.</a:t>
            </a:r>
            <a:endParaRPr lang="en-US" dirty="0"/>
          </a:p>
        </p:txBody>
      </p:sp>
      <p:sp>
        <p:nvSpPr>
          <p:cNvPr id="4" name="Slide Number Placeholder 3"/>
          <p:cNvSpPr>
            <a:spLocks noGrp="1"/>
          </p:cNvSpPr>
          <p:nvPr>
            <p:ph type="sldNum" sz="quarter" idx="10"/>
          </p:nvPr>
        </p:nvSpPr>
        <p:spPr/>
        <p:txBody>
          <a:bodyPr/>
          <a:lstStyle/>
          <a:p>
            <a:fld id="{DC2B8C24-ACAE-AE41-B565-178ED93271F0}" type="slidenum">
              <a:rPr lang="en-US" smtClean="0"/>
              <a:t>32</a:t>
            </a:fld>
            <a:endParaRPr lang="en-US"/>
          </a:p>
        </p:txBody>
      </p:sp>
    </p:spTree>
    <p:extLst>
      <p:ext uri="{BB962C8B-B14F-4D97-AF65-F5344CB8AC3E}">
        <p14:creationId xmlns:p14="http://schemas.microsoft.com/office/powerpoint/2010/main" val="88948583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4097" name="Text Box 1"/>
          <p:cNvSpPr txBox="1">
            <a:spLocks noChangeArrowheads="1"/>
          </p:cNvSpPr>
          <p:nvPr/>
        </p:nvSpPr>
        <p:spPr bwMode="auto">
          <a:xfrm>
            <a:off x="1400736" y="914977"/>
            <a:ext cx="4055129" cy="3134591"/>
          </a:xfrm>
          <a:prstGeom prst="rect">
            <a:avLst/>
          </a:prstGeom>
          <a:solidFill>
            <a:srgbClr val="FFFFFF"/>
          </a:solidFill>
          <a:ln w="9525">
            <a:solidFill>
              <a:srgbClr val="000000"/>
            </a:solidFill>
            <a:miter lim="800000"/>
            <a:headEnd/>
            <a:tailEnd/>
          </a:ln>
          <a:effectLst/>
          <a:extLs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lIns="82058" tIns="41029" rIns="82058" bIns="41029" anchor="ctr"/>
          <a:lstStyle/>
          <a:p>
            <a:endParaRPr lang="en-US"/>
          </a:p>
        </p:txBody>
      </p:sp>
      <p:sp>
        <p:nvSpPr>
          <p:cNvPr id="4098" name="Text Box 2"/>
          <p:cNvSpPr txBox="1">
            <a:spLocks noGrp="1" noChangeArrowheads="1"/>
          </p:cNvSpPr>
          <p:nvPr>
            <p:ph type="body"/>
          </p:nvPr>
        </p:nvSpPr>
        <p:spPr bwMode="auto">
          <a:xfrm>
            <a:off x="1046350" y="4352637"/>
            <a:ext cx="4770904" cy="3478068"/>
          </a:xfrm>
          <a:prstGeom prst="rect">
            <a:avLst/>
          </a:prstGeo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0" tIns="0" rIns="0" bIns="0"/>
          <a:lstStyle>
            <a:lvl1pPr marL="85725" indent="-85725">
              <a:tabLst>
                <a:tab pos="723900" algn="l"/>
                <a:tab pos="1447800" algn="l"/>
                <a:tab pos="2171700" algn="l"/>
                <a:tab pos="2895600" algn="l"/>
                <a:tab pos="3619500" algn="l"/>
                <a:tab pos="4343400" algn="l"/>
                <a:tab pos="5067300" algn="l"/>
              </a:tabLst>
              <a:defRPr sz="1200">
                <a:solidFill>
                  <a:srgbClr val="000000"/>
                </a:solidFill>
                <a:latin typeface="Times New Roman" charset="0"/>
                <a:ea typeface="ＭＳ Ｐゴシック" charset="0"/>
              </a:defRPr>
            </a:lvl1pPr>
            <a:lvl2pPr>
              <a:tabLst>
                <a:tab pos="723900" algn="l"/>
                <a:tab pos="1447800" algn="l"/>
                <a:tab pos="2171700" algn="l"/>
                <a:tab pos="2895600" algn="l"/>
                <a:tab pos="3619500" algn="l"/>
                <a:tab pos="4343400" algn="l"/>
                <a:tab pos="5067300" algn="l"/>
              </a:tabLst>
              <a:defRPr sz="1200">
                <a:solidFill>
                  <a:srgbClr val="000000"/>
                </a:solidFill>
                <a:latin typeface="Times New Roman" charset="0"/>
                <a:ea typeface="ＭＳ Ｐゴシック" charset="0"/>
              </a:defRPr>
            </a:lvl2pPr>
            <a:lvl3pPr>
              <a:tabLst>
                <a:tab pos="723900" algn="l"/>
                <a:tab pos="1447800" algn="l"/>
                <a:tab pos="2171700" algn="l"/>
                <a:tab pos="2895600" algn="l"/>
                <a:tab pos="3619500" algn="l"/>
                <a:tab pos="4343400" algn="l"/>
                <a:tab pos="5067300" algn="l"/>
              </a:tabLst>
              <a:defRPr sz="1200">
                <a:solidFill>
                  <a:srgbClr val="000000"/>
                </a:solidFill>
                <a:latin typeface="Times New Roman" charset="0"/>
                <a:ea typeface="ＭＳ Ｐゴシック" charset="0"/>
              </a:defRPr>
            </a:lvl3pPr>
            <a:lvl4pPr>
              <a:tabLst>
                <a:tab pos="723900" algn="l"/>
                <a:tab pos="1447800" algn="l"/>
                <a:tab pos="2171700" algn="l"/>
                <a:tab pos="2895600" algn="l"/>
                <a:tab pos="3619500" algn="l"/>
                <a:tab pos="4343400" algn="l"/>
                <a:tab pos="5067300" algn="l"/>
              </a:tabLst>
              <a:defRPr sz="1200">
                <a:solidFill>
                  <a:srgbClr val="000000"/>
                </a:solidFill>
                <a:latin typeface="Times New Roman" charset="0"/>
                <a:ea typeface="ＭＳ Ｐゴシック" charset="0"/>
              </a:defRPr>
            </a:lvl4pPr>
            <a:lvl5pPr>
              <a:tabLst>
                <a:tab pos="723900" algn="l"/>
                <a:tab pos="1447800" algn="l"/>
                <a:tab pos="2171700" algn="l"/>
                <a:tab pos="2895600" algn="l"/>
                <a:tab pos="3619500" algn="l"/>
                <a:tab pos="4343400" algn="l"/>
                <a:tab pos="5067300" algn="l"/>
              </a:tabLst>
              <a:defRPr sz="1200">
                <a:solidFill>
                  <a:srgbClr val="000000"/>
                </a:solidFill>
                <a:latin typeface="Times New Roman" charset="0"/>
                <a:ea typeface="ＭＳ Ｐゴシック" charset="0"/>
              </a:defRPr>
            </a:lvl5pPr>
            <a:lvl6pPr marL="2514600" indent="-228600" eaLnBrk="0" fontAlgn="base" hangingPunct="0">
              <a:spcBef>
                <a:spcPct val="30000"/>
              </a:spcBef>
              <a:spcAft>
                <a:spcPct val="0"/>
              </a:spcAft>
              <a:buClr>
                <a:srgbClr val="000000"/>
              </a:buClr>
              <a:buSzPct val="100000"/>
              <a:buFont typeface="Times New Roman" charset="0"/>
              <a:tabLst>
                <a:tab pos="723900" algn="l"/>
                <a:tab pos="1447800" algn="l"/>
                <a:tab pos="2171700" algn="l"/>
                <a:tab pos="2895600" algn="l"/>
                <a:tab pos="3619500" algn="l"/>
                <a:tab pos="4343400" algn="l"/>
                <a:tab pos="5067300" algn="l"/>
              </a:tabLst>
              <a:defRPr sz="1200">
                <a:solidFill>
                  <a:srgbClr val="000000"/>
                </a:solidFill>
                <a:latin typeface="Times New Roman" charset="0"/>
                <a:ea typeface="ＭＳ Ｐゴシック" charset="0"/>
              </a:defRPr>
            </a:lvl6pPr>
            <a:lvl7pPr marL="2971800" indent="-228600" eaLnBrk="0" fontAlgn="base" hangingPunct="0">
              <a:spcBef>
                <a:spcPct val="30000"/>
              </a:spcBef>
              <a:spcAft>
                <a:spcPct val="0"/>
              </a:spcAft>
              <a:buClr>
                <a:srgbClr val="000000"/>
              </a:buClr>
              <a:buSzPct val="100000"/>
              <a:buFont typeface="Times New Roman" charset="0"/>
              <a:tabLst>
                <a:tab pos="723900" algn="l"/>
                <a:tab pos="1447800" algn="l"/>
                <a:tab pos="2171700" algn="l"/>
                <a:tab pos="2895600" algn="l"/>
                <a:tab pos="3619500" algn="l"/>
                <a:tab pos="4343400" algn="l"/>
                <a:tab pos="5067300" algn="l"/>
              </a:tabLst>
              <a:defRPr sz="1200">
                <a:solidFill>
                  <a:srgbClr val="000000"/>
                </a:solidFill>
                <a:latin typeface="Times New Roman" charset="0"/>
                <a:ea typeface="ＭＳ Ｐゴシック" charset="0"/>
              </a:defRPr>
            </a:lvl7pPr>
            <a:lvl8pPr marL="3429000" indent="-228600" eaLnBrk="0" fontAlgn="base" hangingPunct="0">
              <a:spcBef>
                <a:spcPct val="30000"/>
              </a:spcBef>
              <a:spcAft>
                <a:spcPct val="0"/>
              </a:spcAft>
              <a:buClr>
                <a:srgbClr val="000000"/>
              </a:buClr>
              <a:buSzPct val="100000"/>
              <a:buFont typeface="Times New Roman" charset="0"/>
              <a:tabLst>
                <a:tab pos="723900" algn="l"/>
                <a:tab pos="1447800" algn="l"/>
                <a:tab pos="2171700" algn="l"/>
                <a:tab pos="2895600" algn="l"/>
                <a:tab pos="3619500" algn="l"/>
                <a:tab pos="4343400" algn="l"/>
                <a:tab pos="5067300" algn="l"/>
              </a:tabLst>
              <a:defRPr sz="1200">
                <a:solidFill>
                  <a:srgbClr val="000000"/>
                </a:solidFill>
                <a:latin typeface="Times New Roman" charset="0"/>
                <a:ea typeface="ＭＳ Ｐゴシック" charset="0"/>
              </a:defRPr>
            </a:lvl8pPr>
            <a:lvl9pPr marL="3886200" indent="-228600" eaLnBrk="0" fontAlgn="base" hangingPunct="0">
              <a:spcBef>
                <a:spcPct val="30000"/>
              </a:spcBef>
              <a:spcAft>
                <a:spcPct val="0"/>
              </a:spcAft>
              <a:buClr>
                <a:srgbClr val="000000"/>
              </a:buClr>
              <a:buSzPct val="100000"/>
              <a:buFont typeface="Times New Roman" charset="0"/>
              <a:tabLst>
                <a:tab pos="723900" algn="l"/>
                <a:tab pos="1447800" algn="l"/>
                <a:tab pos="2171700" algn="l"/>
                <a:tab pos="2895600" algn="l"/>
                <a:tab pos="3619500" algn="l"/>
                <a:tab pos="4343400" algn="l"/>
                <a:tab pos="5067300" algn="l"/>
              </a:tabLst>
              <a:defRPr sz="1200">
                <a:solidFill>
                  <a:srgbClr val="000000"/>
                </a:solidFill>
                <a:latin typeface="Times New Roman" charset="0"/>
                <a:ea typeface="ＭＳ Ｐゴシック" charset="0"/>
              </a:defRPr>
            </a:lvl9pPr>
          </a:lstStyle>
          <a:p>
            <a:pPr eaLnBrk="1">
              <a:lnSpc>
                <a:spcPct val="93000"/>
              </a:lnSpc>
              <a:spcBef>
                <a:spcPct val="0"/>
              </a:spcBef>
              <a:buSzPct val="45000"/>
              <a:buFont typeface="Wingdings" charset="0"/>
              <a:buNone/>
            </a:pPr>
            <a:r>
              <a:rPr lang="en-GB">
                <a:latin typeface="Arial" charset="0"/>
                <a:cs typeface="msgothic" charset="0"/>
              </a:rPr>
              <a:t>The IGV application window.</a:t>
            </a: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735772"/>
            <a:ext cx="7772400" cy="1470025"/>
          </a:xfrm>
        </p:spPr>
        <p:txBody>
          <a:bodyPr/>
          <a:lstStyle/>
          <a:p>
            <a:r>
              <a:rPr lang="en-US" dirty="0" smtClean="0"/>
              <a:t>Click to edit Master title style</a:t>
            </a:r>
            <a:endParaRPr lang="en-US" dirty="0"/>
          </a:p>
        </p:txBody>
      </p:sp>
      <p:sp>
        <p:nvSpPr>
          <p:cNvPr id="3" name="Subtitle 2"/>
          <p:cNvSpPr>
            <a:spLocks noGrp="1"/>
          </p:cNvSpPr>
          <p:nvPr>
            <p:ph type="subTitle" idx="1"/>
          </p:nvPr>
        </p:nvSpPr>
        <p:spPr>
          <a:xfrm>
            <a:off x="1371600" y="3749865"/>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smtClean="0"/>
              <a:t>Click to edit Master subtitle style</a:t>
            </a:r>
            <a:endParaRPr lang="en-US" dirty="0"/>
          </a:p>
        </p:txBody>
      </p:sp>
      <p:sp>
        <p:nvSpPr>
          <p:cNvPr id="4" name="Date Placeholder 3"/>
          <p:cNvSpPr>
            <a:spLocks noGrp="1"/>
          </p:cNvSpPr>
          <p:nvPr>
            <p:ph type="dt" sz="half" idx="10"/>
          </p:nvPr>
        </p:nvSpPr>
        <p:spPr/>
        <p:txBody>
          <a:bodyPr/>
          <a:lstStyle/>
          <a:p>
            <a:fld id="{7FE8FA31-DE2C-274D-8843-5DF953A7876D}" type="datetime1">
              <a:rPr lang="en-US" smtClean="0"/>
              <a:t>2/21/19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DA039C4-C5F2-1743-BB7A-5D831266C61E}" type="slidenum">
              <a:rPr lang="en-US" smtClean="0"/>
              <a:t>‹#›</a:t>
            </a:fld>
            <a:endParaRPr lang="en-US"/>
          </a:p>
        </p:txBody>
      </p:sp>
    </p:spTree>
    <p:extLst>
      <p:ext uri="{BB962C8B-B14F-4D97-AF65-F5344CB8AC3E}">
        <p14:creationId xmlns:p14="http://schemas.microsoft.com/office/powerpoint/2010/main" val="141604367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9758787B-322A-4349-BA11-0FC5F6E20C7D}" type="datetime1">
              <a:rPr lang="en-US" smtClean="0"/>
              <a:t>2/21/19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DA039C4-C5F2-1743-BB7A-5D831266C61E}" type="slidenum">
              <a:rPr lang="en-US" smtClean="0"/>
              <a:t>‹#›</a:t>
            </a:fld>
            <a:endParaRPr lang="en-US"/>
          </a:p>
        </p:txBody>
      </p:sp>
    </p:spTree>
    <p:extLst>
      <p:ext uri="{BB962C8B-B14F-4D97-AF65-F5344CB8AC3E}">
        <p14:creationId xmlns:p14="http://schemas.microsoft.com/office/powerpoint/2010/main" val="141685174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019ED37E-625D-1340-9C0A-B42CCD5D0B7C}" type="datetime1">
              <a:rPr lang="en-US" smtClean="0"/>
              <a:t>2/21/19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DA039C4-C5F2-1743-BB7A-5D831266C61E}" type="slidenum">
              <a:rPr lang="en-US" smtClean="0"/>
              <a:t>‹#›</a:t>
            </a:fld>
            <a:endParaRPr lang="en-US"/>
          </a:p>
        </p:txBody>
      </p:sp>
    </p:spTree>
    <p:extLst>
      <p:ext uri="{BB962C8B-B14F-4D97-AF65-F5344CB8AC3E}">
        <p14:creationId xmlns:p14="http://schemas.microsoft.com/office/powerpoint/2010/main" val="424095347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BA132F3A-59C4-A844-86C8-475EB8292545}" type="datetime1">
              <a:rPr lang="en-US" smtClean="0"/>
              <a:t>2/21/19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DA039C4-C5F2-1743-BB7A-5D831266C61E}" type="slidenum">
              <a:rPr lang="en-US" smtClean="0"/>
              <a:t>‹#›</a:t>
            </a:fld>
            <a:endParaRPr lang="en-US"/>
          </a:p>
        </p:txBody>
      </p:sp>
    </p:spTree>
    <p:extLst>
      <p:ext uri="{BB962C8B-B14F-4D97-AF65-F5344CB8AC3E}">
        <p14:creationId xmlns:p14="http://schemas.microsoft.com/office/powerpoint/2010/main" val="326268283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717E4FD3-1EC8-9C4F-9624-BAE813038274}" type="datetime1">
              <a:rPr lang="en-US" smtClean="0"/>
              <a:t>2/21/19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DA039C4-C5F2-1743-BB7A-5D831266C61E}" type="slidenum">
              <a:rPr lang="en-US" smtClean="0"/>
              <a:t>‹#›</a:t>
            </a:fld>
            <a:endParaRPr lang="en-US"/>
          </a:p>
        </p:txBody>
      </p:sp>
    </p:spTree>
    <p:extLst>
      <p:ext uri="{BB962C8B-B14F-4D97-AF65-F5344CB8AC3E}">
        <p14:creationId xmlns:p14="http://schemas.microsoft.com/office/powerpoint/2010/main" val="169336745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B0424AA4-4604-5545-B812-DD86EC6A81AE}" type="datetime1">
              <a:rPr lang="en-US" smtClean="0"/>
              <a:t>2/21/19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DA039C4-C5F2-1743-BB7A-5D831266C61E}" type="slidenum">
              <a:rPr lang="en-US" smtClean="0"/>
              <a:t>‹#›</a:t>
            </a:fld>
            <a:endParaRPr lang="en-US"/>
          </a:p>
        </p:txBody>
      </p:sp>
    </p:spTree>
    <p:extLst>
      <p:ext uri="{BB962C8B-B14F-4D97-AF65-F5344CB8AC3E}">
        <p14:creationId xmlns:p14="http://schemas.microsoft.com/office/powerpoint/2010/main" val="127005468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83C42389-B5D8-E341-B74F-4E7FE0612794}" type="datetime1">
              <a:rPr lang="en-US" smtClean="0"/>
              <a:t>2/21/19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9DA039C4-C5F2-1743-BB7A-5D831266C61E}" type="slidenum">
              <a:rPr lang="en-US" smtClean="0"/>
              <a:t>‹#›</a:t>
            </a:fld>
            <a:endParaRPr lang="en-US"/>
          </a:p>
        </p:txBody>
      </p:sp>
    </p:spTree>
    <p:extLst>
      <p:ext uri="{BB962C8B-B14F-4D97-AF65-F5344CB8AC3E}">
        <p14:creationId xmlns:p14="http://schemas.microsoft.com/office/powerpoint/2010/main" val="139149604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CFE9456C-E99B-3A4F-86B0-99FE25577E44}" type="datetime1">
              <a:rPr lang="en-US" smtClean="0"/>
              <a:t>2/21/19</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9DA039C4-C5F2-1743-BB7A-5D831266C61E}" type="slidenum">
              <a:rPr lang="en-US" smtClean="0"/>
              <a:t>‹#›</a:t>
            </a:fld>
            <a:endParaRPr lang="en-US"/>
          </a:p>
        </p:txBody>
      </p:sp>
    </p:spTree>
    <p:extLst>
      <p:ext uri="{BB962C8B-B14F-4D97-AF65-F5344CB8AC3E}">
        <p14:creationId xmlns:p14="http://schemas.microsoft.com/office/powerpoint/2010/main" val="339701052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FB7FFD87-48C0-E74A-B122-7EBA27B28D33}" type="datetime1">
              <a:rPr lang="en-US" smtClean="0"/>
              <a:t>2/21/19</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9DA039C4-C5F2-1743-BB7A-5D831266C61E}" type="slidenum">
              <a:rPr lang="en-US" smtClean="0"/>
              <a:t>‹#›</a:t>
            </a:fld>
            <a:endParaRPr lang="en-US"/>
          </a:p>
        </p:txBody>
      </p:sp>
    </p:spTree>
    <p:extLst>
      <p:ext uri="{BB962C8B-B14F-4D97-AF65-F5344CB8AC3E}">
        <p14:creationId xmlns:p14="http://schemas.microsoft.com/office/powerpoint/2010/main" val="97416674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4C3A5A0-F7FA-B44B-A885-D7559AD2EFCF}" type="datetime1">
              <a:rPr lang="en-US" smtClean="0"/>
              <a:t>2/21/19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DA039C4-C5F2-1743-BB7A-5D831266C61E}" type="slidenum">
              <a:rPr lang="en-US" smtClean="0"/>
              <a:t>‹#›</a:t>
            </a:fld>
            <a:endParaRPr lang="en-US"/>
          </a:p>
        </p:txBody>
      </p:sp>
    </p:spTree>
    <p:extLst>
      <p:ext uri="{BB962C8B-B14F-4D97-AF65-F5344CB8AC3E}">
        <p14:creationId xmlns:p14="http://schemas.microsoft.com/office/powerpoint/2010/main" val="137229163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F6A7ABCB-A31A-144B-90CA-A2DEE5433AF2}" type="datetime1">
              <a:rPr lang="en-US" smtClean="0"/>
              <a:t>2/21/19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DA039C4-C5F2-1743-BB7A-5D831266C61E}" type="slidenum">
              <a:rPr lang="en-US" smtClean="0"/>
              <a:t>‹#›</a:t>
            </a:fld>
            <a:endParaRPr lang="en-US"/>
          </a:p>
        </p:txBody>
      </p:sp>
    </p:spTree>
    <p:extLst>
      <p:ext uri="{BB962C8B-B14F-4D97-AF65-F5344CB8AC3E}">
        <p14:creationId xmlns:p14="http://schemas.microsoft.com/office/powerpoint/2010/main" val="1100749848"/>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772987"/>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384876"/>
            <a:ext cx="8229600" cy="4741288"/>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7F1C92D-EB6C-FD4B-95D2-3CBC4E69F42E}" type="datetime1">
              <a:rPr lang="en-US" smtClean="0"/>
              <a:t>2/21/19</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DA039C4-C5F2-1743-BB7A-5D831266C61E}" type="slidenum">
              <a:rPr lang="en-US" smtClean="0"/>
              <a:t>‹#›</a:t>
            </a:fld>
            <a:endParaRPr lang="en-US"/>
          </a:p>
        </p:txBody>
      </p:sp>
    </p:spTree>
    <p:extLst>
      <p:ext uri="{BB962C8B-B14F-4D97-AF65-F5344CB8AC3E}">
        <p14:creationId xmlns:p14="http://schemas.microsoft.com/office/powerpoint/2010/main" val="348207087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ftr="0" dt="0"/>
  <p:txStyles>
    <p:titleStyle>
      <a:lvl1pPr algn="ctr" defTabSz="457200" rtl="0" eaLnBrk="1" latinLnBrk="0" hangingPunct="1">
        <a:spcBef>
          <a:spcPct val="0"/>
        </a:spcBef>
        <a:buNone/>
        <a:defRPr sz="28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24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4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4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4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1.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2.png"/><Relationship Id="rId3" Type="http://schemas.openxmlformats.org/officeDocument/2006/relationships/image" Target="../media/image13.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pn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7.xml"/><Relationship Id="rId3" Type="http://schemas.openxmlformats.org/officeDocument/2006/relationships/image" Target="../media/image14.jpe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5.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png"/><Relationship Id="rId3" Type="http://schemas.openxmlformats.org/officeDocument/2006/relationships/image" Target="../media/image3.png"/></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4" Type="http://schemas.openxmlformats.org/officeDocument/2006/relationships/image" Target="../media/image6.png"/><Relationship Id="rId1" Type="http://schemas.openxmlformats.org/officeDocument/2006/relationships/slideLayout" Target="../slideLayouts/slideLayout2.xml"/><Relationship Id="rId2" Type="http://schemas.openxmlformats.org/officeDocument/2006/relationships/image" Target="../media/image4.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7.png"/><Relationship Id="rId3" Type="http://schemas.openxmlformats.org/officeDocument/2006/relationships/image" Target="../media/image8.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9.png"/><Relationship Id="rId3" Type="http://schemas.openxmlformats.org/officeDocument/2006/relationships/image" Target="../media/image10.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805739"/>
            <a:ext cx="7772400" cy="1470025"/>
          </a:xfrm>
        </p:spPr>
        <p:txBody>
          <a:bodyPr>
            <a:normAutofit/>
          </a:bodyPr>
          <a:lstStyle/>
          <a:p>
            <a:r>
              <a:rPr lang="en-US" sz="3600" dirty="0" smtClean="0"/>
              <a:t>Alignment (II)</a:t>
            </a:r>
            <a:br>
              <a:rPr lang="en-US" sz="3600" dirty="0" smtClean="0"/>
            </a:br>
            <a:r>
              <a:rPr lang="en-US" sz="2800" dirty="0" smtClean="0"/>
              <a:t/>
            </a:r>
            <a:br>
              <a:rPr lang="en-US" sz="2800" dirty="0" smtClean="0"/>
            </a:br>
            <a:r>
              <a:rPr lang="en-US" sz="2000" dirty="0" smtClean="0"/>
              <a:t>Bioinformatics Applications</a:t>
            </a:r>
            <a:r>
              <a:rPr lang="en-US" sz="2000" dirty="0"/>
              <a:t> </a:t>
            </a:r>
            <a:r>
              <a:rPr lang="en-US" sz="2000" dirty="0" smtClean="0"/>
              <a:t>(PLPTH813)</a:t>
            </a:r>
            <a:endParaRPr lang="en-US" sz="2000" dirty="0"/>
          </a:p>
        </p:txBody>
      </p:sp>
      <p:sp>
        <p:nvSpPr>
          <p:cNvPr id="3" name="Subtitle 2"/>
          <p:cNvSpPr>
            <a:spLocks noGrp="1"/>
          </p:cNvSpPr>
          <p:nvPr>
            <p:ph type="subTitle" idx="1"/>
          </p:nvPr>
        </p:nvSpPr>
        <p:spPr>
          <a:xfrm>
            <a:off x="1424516" y="4120532"/>
            <a:ext cx="6400800" cy="1752600"/>
          </a:xfrm>
        </p:spPr>
        <p:txBody>
          <a:bodyPr>
            <a:normAutofit/>
          </a:bodyPr>
          <a:lstStyle/>
          <a:p>
            <a:r>
              <a:rPr lang="en-US" sz="2800" dirty="0" smtClean="0"/>
              <a:t>Sanzhen Liu</a:t>
            </a:r>
          </a:p>
          <a:p>
            <a:endParaRPr lang="en-US" sz="2800" dirty="0"/>
          </a:p>
          <a:p>
            <a:r>
              <a:rPr lang="en-US" sz="2800" dirty="0"/>
              <a:t>2</a:t>
            </a:r>
            <a:r>
              <a:rPr lang="en-US" sz="2800" dirty="0" smtClean="0"/>
              <a:t>/19/2017</a:t>
            </a:r>
            <a:endParaRPr lang="en-US" sz="2800" dirty="0"/>
          </a:p>
        </p:txBody>
      </p:sp>
      <p:sp>
        <p:nvSpPr>
          <p:cNvPr id="4" name="Slide Number Placeholder 3"/>
          <p:cNvSpPr>
            <a:spLocks noGrp="1"/>
          </p:cNvSpPr>
          <p:nvPr>
            <p:ph type="sldNum" sz="quarter" idx="12"/>
          </p:nvPr>
        </p:nvSpPr>
        <p:spPr/>
        <p:txBody>
          <a:bodyPr/>
          <a:lstStyle/>
          <a:p>
            <a:fld id="{9DA039C4-C5F2-1743-BB7A-5D831266C61E}" type="slidenum">
              <a:rPr lang="en-US" smtClean="0"/>
              <a:t>1</a:t>
            </a:fld>
            <a:endParaRPr lang="en-US"/>
          </a:p>
        </p:txBody>
      </p:sp>
    </p:spTree>
    <p:extLst>
      <p:ext uri="{BB962C8B-B14F-4D97-AF65-F5344CB8AC3E}">
        <p14:creationId xmlns:p14="http://schemas.microsoft.com/office/powerpoint/2010/main" val="1195214870"/>
      </p:ext>
    </p:extLst>
  </p:cSld>
  <p:clrMapOvr>
    <a:masterClrMapping/>
  </p:clrMapOvr>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BWA searching</a:t>
            </a:r>
            <a:endParaRPr lang="en-US" dirty="0"/>
          </a:p>
        </p:txBody>
      </p:sp>
      <p:sp>
        <p:nvSpPr>
          <p:cNvPr id="4" name="Rounded Rectangle 3"/>
          <p:cNvSpPr/>
          <p:nvPr/>
        </p:nvSpPr>
        <p:spPr>
          <a:xfrm>
            <a:off x="1396999" y="1507054"/>
            <a:ext cx="6815667" cy="169334"/>
          </a:xfrm>
          <a:prstGeom prst="roundRect">
            <a:avLst/>
          </a:prstGeom>
          <a:solidFill>
            <a:schemeClr val="bg1">
              <a:lumMod val="85000"/>
            </a:schemeClr>
          </a:solidFill>
          <a:ln>
            <a:solidFill>
              <a:schemeClr val="bg1">
                <a:lumMod val="75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 name="Rounded Rectangle 4"/>
          <p:cNvSpPr/>
          <p:nvPr/>
        </p:nvSpPr>
        <p:spPr>
          <a:xfrm>
            <a:off x="1396999" y="2836332"/>
            <a:ext cx="6815667" cy="169334"/>
          </a:xfrm>
          <a:prstGeom prst="roundRect">
            <a:avLst/>
          </a:prstGeom>
          <a:solidFill>
            <a:schemeClr val="bg1">
              <a:lumMod val="85000"/>
            </a:schemeClr>
          </a:solidFill>
          <a:ln>
            <a:solidFill>
              <a:schemeClr val="bg1">
                <a:lumMod val="75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7" name="Rectangle 66"/>
          <p:cNvSpPr/>
          <p:nvPr/>
        </p:nvSpPr>
        <p:spPr>
          <a:xfrm>
            <a:off x="1396998" y="2717800"/>
            <a:ext cx="1941876" cy="406400"/>
          </a:xfrm>
          <a:prstGeom prst="rect">
            <a:avLst/>
          </a:prstGeom>
          <a:solidFill>
            <a:schemeClr val="tx2">
              <a:lumMod val="20000"/>
              <a:lumOff val="80000"/>
            </a:schemeClr>
          </a:solidFill>
          <a:ln>
            <a:solidFill>
              <a:schemeClr val="tx2">
                <a:lumMod val="40000"/>
                <a:lumOff val="6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8" name="TextBox 67"/>
          <p:cNvSpPr txBox="1"/>
          <p:nvPr/>
        </p:nvSpPr>
        <p:spPr>
          <a:xfrm>
            <a:off x="2361625" y="4622800"/>
            <a:ext cx="2513016" cy="584776"/>
          </a:xfrm>
          <a:prstGeom prst="rect">
            <a:avLst/>
          </a:prstGeom>
          <a:noFill/>
        </p:spPr>
        <p:txBody>
          <a:bodyPr wrap="square" rtlCol="0">
            <a:spAutoFit/>
          </a:bodyPr>
          <a:lstStyle/>
          <a:p>
            <a:r>
              <a:rPr lang="en-US" sz="3200" dirty="0" smtClean="0">
                <a:latin typeface="Courier"/>
                <a:cs typeface="Courier"/>
              </a:rPr>
              <a:t>ACGATGC</a:t>
            </a:r>
            <a:endParaRPr lang="en-US" sz="3200" dirty="0">
              <a:latin typeface="Courier"/>
              <a:cs typeface="Courier"/>
            </a:endParaRPr>
          </a:p>
        </p:txBody>
      </p:sp>
      <p:sp>
        <p:nvSpPr>
          <p:cNvPr id="73" name="Rectangle 72"/>
          <p:cNvSpPr/>
          <p:nvPr/>
        </p:nvSpPr>
        <p:spPr>
          <a:xfrm>
            <a:off x="3846588" y="2751667"/>
            <a:ext cx="913824" cy="406400"/>
          </a:xfrm>
          <a:prstGeom prst="rect">
            <a:avLst/>
          </a:prstGeom>
          <a:solidFill>
            <a:schemeClr val="tx2">
              <a:lumMod val="20000"/>
              <a:lumOff val="80000"/>
            </a:schemeClr>
          </a:solidFill>
          <a:ln>
            <a:solidFill>
              <a:schemeClr val="tx2">
                <a:lumMod val="40000"/>
                <a:lumOff val="6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74" name="Rectangle 73"/>
          <p:cNvSpPr/>
          <p:nvPr/>
        </p:nvSpPr>
        <p:spPr>
          <a:xfrm>
            <a:off x="6077612" y="2751667"/>
            <a:ext cx="456912" cy="406400"/>
          </a:xfrm>
          <a:prstGeom prst="rect">
            <a:avLst/>
          </a:prstGeom>
          <a:solidFill>
            <a:schemeClr val="tx2">
              <a:lumMod val="20000"/>
              <a:lumOff val="80000"/>
            </a:schemeClr>
          </a:solidFill>
          <a:ln>
            <a:solidFill>
              <a:schemeClr val="tx2">
                <a:lumMod val="40000"/>
                <a:lumOff val="6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137" name="Group 136"/>
          <p:cNvGrpSpPr/>
          <p:nvPr/>
        </p:nvGrpSpPr>
        <p:grpSpPr>
          <a:xfrm>
            <a:off x="1439180" y="1388521"/>
            <a:ext cx="6494075" cy="406400"/>
            <a:chOff x="1676256" y="1159921"/>
            <a:chExt cx="6494075" cy="406400"/>
          </a:xfrm>
        </p:grpSpPr>
        <p:cxnSp>
          <p:nvCxnSpPr>
            <p:cNvPr id="77" name="Straight Connector 76"/>
            <p:cNvCxnSpPr/>
            <p:nvPr/>
          </p:nvCxnSpPr>
          <p:spPr>
            <a:xfrm>
              <a:off x="2082136" y="11599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78" name="Straight Connector 77"/>
            <p:cNvCxnSpPr/>
            <p:nvPr/>
          </p:nvCxnSpPr>
          <p:spPr>
            <a:xfrm>
              <a:off x="2488016" y="11599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79" name="Straight Connector 78"/>
            <p:cNvCxnSpPr/>
            <p:nvPr/>
          </p:nvCxnSpPr>
          <p:spPr>
            <a:xfrm>
              <a:off x="3705656" y="11599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80" name="Straight Connector 79"/>
            <p:cNvCxnSpPr/>
            <p:nvPr/>
          </p:nvCxnSpPr>
          <p:spPr>
            <a:xfrm>
              <a:off x="3299776" y="11599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81" name="Straight Connector 80"/>
            <p:cNvCxnSpPr/>
            <p:nvPr/>
          </p:nvCxnSpPr>
          <p:spPr>
            <a:xfrm>
              <a:off x="4923296" y="11599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82" name="Straight Connector 81"/>
            <p:cNvCxnSpPr/>
            <p:nvPr/>
          </p:nvCxnSpPr>
          <p:spPr>
            <a:xfrm>
              <a:off x="5735056" y="11599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83" name="Straight Connector 82"/>
            <p:cNvCxnSpPr/>
            <p:nvPr/>
          </p:nvCxnSpPr>
          <p:spPr>
            <a:xfrm>
              <a:off x="6952696" y="11599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84" name="Straight Connector 83"/>
            <p:cNvCxnSpPr/>
            <p:nvPr/>
          </p:nvCxnSpPr>
          <p:spPr>
            <a:xfrm>
              <a:off x="6546816" y="11599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115" name="Straight Connector 114"/>
            <p:cNvCxnSpPr/>
            <p:nvPr/>
          </p:nvCxnSpPr>
          <p:spPr>
            <a:xfrm>
              <a:off x="1676256" y="11599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116" name="Straight Connector 115"/>
            <p:cNvCxnSpPr/>
            <p:nvPr/>
          </p:nvCxnSpPr>
          <p:spPr>
            <a:xfrm>
              <a:off x="2893896" y="11599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117" name="Straight Connector 116"/>
            <p:cNvCxnSpPr/>
            <p:nvPr/>
          </p:nvCxnSpPr>
          <p:spPr>
            <a:xfrm>
              <a:off x="4517416" y="11599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118" name="Straight Connector 117"/>
            <p:cNvCxnSpPr/>
            <p:nvPr/>
          </p:nvCxnSpPr>
          <p:spPr>
            <a:xfrm>
              <a:off x="4111536" y="11599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119" name="Straight Connector 118"/>
            <p:cNvCxnSpPr/>
            <p:nvPr/>
          </p:nvCxnSpPr>
          <p:spPr>
            <a:xfrm>
              <a:off x="5329176" y="11599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120" name="Straight Connector 119"/>
            <p:cNvCxnSpPr/>
            <p:nvPr/>
          </p:nvCxnSpPr>
          <p:spPr>
            <a:xfrm>
              <a:off x="6140936" y="11599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121" name="Straight Connector 120"/>
            <p:cNvCxnSpPr/>
            <p:nvPr/>
          </p:nvCxnSpPr>
          <p:spPr>
            <a:xfrm>
              <a:off x="7764456" y="11599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122" name="Straight Connector 121"/>
            <p:cNvCxnSpPr/>
            <p:nvPr/>
          </p:nvCxnSpPr>
          <p:spPr>
            <a:xfrm>
              <a:off x="7358576" y="11599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123" name="Straight Connector 122"/>
            <p:cNvCxnSpPr/>
            <p:nvPr/>
          </p:nvCxnSpPr>
          <p:spPr>
            <a:xfrm>
              <a:off x="8170331" y="11599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grpSp>
      <p:grpSp>
        <p:nvGrpSpPr>
          <p:cNvPr id="138" name="Group 137"/>
          <p:cNvGrpSpPr/>
          <p:nvPr/>
        </p:nvGrpSpPr>
        <p:grpSpPr>
          <a:xfrm>
            <a:off x="1591580" y="1388521"/>
            <a:ext cx="6494075" cy="406400"/>
            <a:chOff x="1676256" y="1159921"/>
            <a:chExt cx="6494075" cy="406400"/>
          </a:xfrm>
        </p:grpSpPr>
        <p:cxnSp>
          <p:nvCxnSpPr>
            <p:cNvPr id="139" name="Straight Connector 138"/>
            <p:cNvCxnSpPr/>
            <p:nvPr/>
          </p:nvCxnSpPr>
          <p:spPr>
            <a:xfrm>
              <a:off x="2082136" y="11599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140" name="Straight Connector 139"/>
            <p:cNvCxnSpPr/>
            <p:nvPr/>
          </p:nvCxnSpPr>
          <p:spPr>
            <a:xfrm>
              <a:off x="2488016" y="11599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141" name="Straight Connector 140"/>
            <p:cNvCxnSpPr/>
            <p:nvPr/>
          </p:nvCxnSpPr>
          <p:spPr>
            <a:xfrm>
              <a:off x="3705656" y="11599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142" name="Straight Connector 141"/>
            <p:cNvCxnSpPr/>
            <p:nvPr/>
          </p:nvCxnSpPr>
          <p:spPr>
            <a:xfrm>
              <a:off x="3299776" y="11599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143" name="Straight Connector 142"/>
            <p:cNvCxnSpPr/>
            <p:nvPr/>
          </p:nvCxnSpPr>
          <p:spPr>
            <a:xfrm>
              <a:off x="4923296" y="11599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144" name="Straight Connector 143"/>
            <p:cNvCxnSpPr/>
            <p:nvPr/>
          </p:nvCxnSpPr>
          <p:spPr>
            <a:xfrm>
              <a:off x="5735056" y="11599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145" name="Straight Connector 144"/>
            <p:cNvCxnSpPr/>
            <p:nvPr/>
          </p:nvCxnSpPr>
          <p:spPr>
            <a:xfrm>
              <a:off x="6952696" y="11599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146" name="Straight Connector 145"/>
            <p:cNvCxnSpPr/>
            <p:nvPr/>
          </p:nvCxnSpPr>
          <p:spPr>
            <a:xfrm>
              <a:off x="6546816" y="11599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147" name="Straight Connector 146"/>
            <p:cNvCxnSpPr/>
            <p:nvPr/>
          </p:nvCxnSpPr>
          <p:spPr>
            <a:xfrm>
              <a:off x="1676256" y="11599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148" name="Straight Connector 147"/>
            <p:cNvCxnSpPr/>
            <p:nvPr/>
          </p:nvCxnSpPr>
          <p:spPr>
            <a:xfrm>
              <a:off x="2893896" y="11599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149" name="Straight Connector 148"/>
            <p:cNvCxnSpPr/>
            <p:nvPr/>
          </p:nvCxnSpPr>
          <p:spPr>
            <a:xfrm>
              <a:off x="4517416" y="11599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150" name="Straight Connector 149"/>
            <p:cNvCxnSpPr/>
            <p:nvPr/>
          </p:nvCxnSpPr>
          <p:spPr>
            <a:xfrm>
              <a:off x="4111536" y="11599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151" name="Straight Connector 150"/>
            <p:cNvCxnSpPr/>
            <p:nvPr/>
          </p:nvCxnSpPr>
          <p:spPr>
            <a:xfrm>
              <a:off x="5329176" y="11599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152" name="Straight Connector 151"/>
            <p:cNvCxnSpPr/>
            <p:nvPr/>
          </p:nvCxnSpPr>
          <p:spPr>
            <a:xfrm>
              <a:off x="6140936" y="11599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153" name="Straight Connector 152"/>
            <p:cNvCxnSpPr/>
            <p:nvPr/>
          </p:nvCxnSpPr>
          <p:spPr>
            <a:xfrm>
              <a:off x="7764456" y="11599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154" name="Straight Connector 153"/>
            <p:cNvCxnSpPr/>
            <p:nvPr/>
          </p:nvCxnSpPr>
          <p:spPr>
            <a:xfrm>
              <a:off x="7358576" y="11599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155" name="Straight Connector 154"/>
            <p:cNvCxnSpPr/>
            <p:nvPr/>
          </p:nvCxnSpPr>
          <p:spPr>
            <a:xfrm>
              <a:off x="8170331" y="11599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grpSp>
      <p:grpSp>
        <p:nvGrpSpPr>
          <p:cNvPr id="156" name="Group 155"/>
          <p:cNvGrpSpPr/>
          <p:nvPr/>
        </p:nvGrpSpPr>
        <p:grpSpPr>
          <a:xfrm>
            <a:off x="1743980" y="1388521"/>
            <a:ext cx="6417872" cy="406400"/>
            <a:chOff x="1676256" y="1159921"/>
            <a:chExt cx="6417872" cy="406400"/>
          </a:xfrm>
        </p:grpSpPr>
        <p:cxnSp>
          <p:nvCxnSpPr>
            <p:cNvPr id="157" name="Straight Connector 156"/>
            <p:cNvCxnSpPr/>
            <p:nvPr/>
          </p:nvCxnSpPr>
          <p:spPr>
            <a:xfrm>
              <a:off x="2082136" y="11599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158" name="Straight Connector 157"/>
            <p:cNvCxnSpPr/>
            <p:nvPr/>
          </p:nvCxnSpPr>
          <p:spPr>
            <a:xfrm>
              <a:off x="2488016" y="11599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159" name="Straight Connector 158"/>
            <p:cNvCxnSpPr/>
            <p:nvPr/>
          </p:nvCxnSpPr>
          <p:spPr>
            <a:xfrm>
              <a:off x="3705656" y="11599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160" name="Straight Connector 159"/>
            <p:cNvCxnSpPr/>
            <p:nvPr/>
          </p:nvCxnSpPr>
          <p:spPr>
            <a:xfrm>
              <a:off x="3299776" y="11599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161" name="Straight Connector 160"/>
            <p:cNvCxnSpPr/>
            <p:nvPr/>
          </p:nvCxnSpPr>
          <p:spPr>
            <a:xfrm>
              <a:off x="4923296" y="11599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162" name="Straight Connector 161"/>
            <p:cNvCxnSpPr/>
            <p:nvPr/>
          </p:nvCxnSpPr>
          <p:spPr>
            <a:xfrm>
              <a:off x="5735056" y="11599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163" name="Straight Connector 162"/>
            <p:cNvCxnSpPr/>
            <p:nvPr/>
          </p:nvCxnSpPr>
          <p:spPr>
            <a:xfrm>
              <a:off x="6952696" y="11599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164" name="Straight Connector 163"/>
            <p:cNvCxnSpPr/>
            <p:nvPr/>
          </p:nvCxnSpPr>
          <p:spPr>
            <a:xfrm>
              <a:off x="6546816" y="11599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165" name="Straight Connector 164"/>
            <p:cNvCxnSpPr/>
            <p:nvPr/>
          </p:nvCxnSpPr>
          <p:spPr>
            <a:xfrm>
              <a:off x="1676256" y="11599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166" name="Straight Connector 165"/>
            <p:cNvCxnSpPr/>
            <p:nvPr/>
          </p:nvCxnSpPr>
          <p:spPr>
            <a:xfrm>
              <a:off x="2893896" y="11599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167" name="Straight Connector 166"/>
            <p:cNvCxnSpPr/>
            <p:nvPr/>
          </p:nvCxnSpPr>
          <p:spPr>
            <a:xfrm>
              <a:off x="4517416" y="11599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168" name="Straight Connector 167"/>
            <p:cNvCxnSpPr/>
            <p:nvPr/>
          </p:nvCxnSpPr>
          <p:spPr>
            <a:xfrm>
              <a:off x="4111536" y="11599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169" name="Straight Connector 168"/>
            <p:cNvCxnSpPr/>
            <p:nvPr/>
          </p:nvCxnSpPr>
          <p:spPr>
            <a:xfrm>
              <a:off x="5329176" y="11599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170" name="Straight Connector 169"/>
            <p:cNvCxnSpPr/>
            <p:nvPr/>
          </p:nvCxnSpPr>
          <p:spPr>
            <a:xfrm>
              <a:off x="6140936" y="11599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171" name="Straight Connector 170"/>
            <p:cNvCxnSpPr/>
            <p:nvPr/>
          </p:nvCxnSpPr>
          <p:spPr>
            <a:xfrm>
              <a:off x="7764456" y="11599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172" name="Straight Connector 171"/>
            <p:cNvCxnSpPr/>
            <p:nvPr/>
          </p:nvCxnSpPr>
          <p:spPr>
            <a:xfrm>
              <a:off x="7358576" y="11599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173" name="Straight Connector 172"/>
            <p:cNvCxnSpPr/>
            <p:nvPr/>
          </p:nvCxnSpPr>
          <p:spPr>
            <a:xfrm>
              <a:off x="8094128" y="11599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grpSp>
      <p:grpSp>
        <p:nvGrpSpPr>
          <p:cNvPr id="174" name="Group 173"/>
          <p:cNvGrpSpPr/>
          <p:nvPr/>
        </p:nvGrpSpPr>
        <p:grpSpPr>
          <a:xfrm>
            <a:off x="1845578" y="1388521"/>
            <a:ext cx="6088200" cy="406400"/>
            <a:chOff x="1676256" y="1159921"/>
            <a:chExt cx="6088200" cy="406400"/>
          </a:xfrm>
        </p:grpSpPr>
        <p:cxnSp>
          <p:nvCxnSpPr>
            <p:cNvPr id="175" name="Straight Connector 174"/>
            <p:cNvCxnSpPr/>
            <p:nvPr/>
          </p:nvCxnSpPr>
          <p:spPr>
            <a:xfrm>
              <a:off x="2082136" y="11599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176" name="Straight Connector 175"/>
            <p:cNvCxnSpPr/>
            <p:nvPr/>
          </p:nvCxnSpPr>
          <p:spPr>
            <a:xfrm>
              <a:off x="2488016" y="11599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177" name="Straight Connector 176"/>
            <p:cNvCxnSpPr/>
            <p:nvPr/>
          </p:nvCxnSpPr>
          <p:spPr>
            <a:xfrm>
              <a:off x="3705656" y="11599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178" name="Straight Connector 177"/>
            <p:cNvCxnSpPr/>
            <p:nvPr/>
          </p:nvCxnSpPr>
          <p:spPr>
            <a:xfrm>
              <a:off x="3299776" y="11599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179" name="Straight Connector 178"/>
            <p:cNvCxnSpPr/>
            <p:nvPr/>
          </p:nvCxnSpPr>
          <p:spPr>
            <a:xfrm>
              <a:off x="4923296" y="11599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180" name="Straight Connector 179"/>
            <p:cNvCxnSpPr/>
            <p:nvPr/>
          </p:nvCxnSpPr>
          <p:spPr>
            <a:xfrm>
              <a:off x="5735056" y="11599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181" name="Straight Connector 180"/>
            <p:cNvCxnSpPr/>
            <p:nvPr/>
          </p:nvCxnSpPr>
          <p:spPr>
            <a:xfrm>
              <a:off x="6952696" y="11599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182" name="Straight Connector 181"/>
            <p:cNvCxnSpPr/>
            <p:nvPr/>
          </p:nvCxnSpPr>
          <p:spPr>
            <a:xfrm>
              <a:off x="6546816" y="11599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183" name="Straight Connector 182"/>
            <p:cNvCxnSpPr/>
            <p:nvPr/>
          </p:nvCxnSpPr>
          <p:spPr>
            <a:xfrm>
              <a:off x="1676256" y="11599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184" name="Straight Connector 183"/>
            <p:cNvCxnSpPr/>
            <p:nvPr/>
          </p:nvCxnSpPr>
          <p:spPr>
            <a:xfrm>
              <a:off x="2893896" y="11599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185" name="Straight Connector 184"/>
            <p:cNvCxnSpPr/>
            <p:nvPr/>
          </p:nvCxnSpPr>
          <p:spPr>
            <a:xfrm>
              <a:off x="4517416" y="11599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186" name="Straight Connector 185"/>
            <p:cNvCxnSpPr/>
            <p:nvPr/>
          </p:nvCxnSpPr>
          <p:spPr>
            <a:xfrm>
              <a:off x="4111536" y="11599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187" name="Straight Connector 186"/>
            <p:cNvCxnSpPr/>
            <p:nvPr/>
          </p:nvCxnSpPr>
          <p:spPr>
            <a:xfrm>
              <a:off x="5329176" y="11599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188" name="Straight Connector 187"/>
            <p:cNvCxnSpPr/>
            <p:nvPr/>
          </p:nvCxnSpPr>
          <p:spPr>
            <a:xfrm>
              <a:off x="6140936" y="11599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189" name="Straight Connector 188"/>
            <p:cNvCxnSpPr/>
            <p:nvPr/>
          </p:nvCxnSpPr>
          <p:spPr>
            <a:xfrm>
              <a:off x="7764456" y="11599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190" name="Straight Connector 189"/>
            <p:cNvCxnSpPr/>
            <p:nvPr/>
          </p:nvCxnSpPr>
          <p:spPr>
            <a:xfrm>
              <a:off x="7358576" y="11599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grpSp>
      <p:sp>
        <p:nvSpPr>
          <p:cNvPr id="193" name="Rectangle 192"/>
          <p:cNvSpPr/>
          <p:nvPr/>
        </p:nvSpPr>
        <p:spPr>
          <a:xfrm>
            <a:off x="2428741" y="4639734"/>
            <a:ext cx="270933" cy="643467"/>
          </a:xfrm>
          <a:prstGeom prst="rect">
            <a:avLst/>
          </a:prstGeom>
          <a:solidFill>
            <a:srgbClr val="FF6600">
              <a:alpha val="20000"/>
            </a:srgb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94" name="Rectangle 193"/>
          <p:cNvSpPr/>
          <p:nvPr/>
        </p:nvSpPr>
        <p:spPr>
          <a:xfrm>
            <a:off x="2682739" y="4639734"/>
            <a:ext cx="270933" cy="643467"/>
          </a:xfrm>
          <a:prstGeom prst="rect">
            <a:avLst/>
          </a:prstGeom>
          <a:solidFill>
            <a:srgbClr val="FF6600">
              <a:alpha val="20000"/>
            </a:srgb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95" name="Rectangle 194"/>
          <p:cNvSpPr/>
          <p:nvPr/>
        </p:nvSpPr>
        <p:spPr>
          <a:xfrm>
            <a:off x="2926041" y="4639734"/>
            <a:ext cx="270933" cy="643467"/>
          </a:xfrm>
          <a:prstGeom prst="rect">
            <a:avLst/>
          </a:prstGeom>
          <a:solidFill>
            <a:srgbClr val="FF6600">
              <a:alpha val="20000"/>
            </a:srgb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96" name="TextBox 195"/>
          <p:cNvSpPr txBox="1"/>
          <p:nvPr/>
        </p:nvSpPr>
        <p:spPr>
          <a:xfrm>
            <a:off x="164644" y="1371587"/>
            <a:ext cx="1139217" cy="369332"/>
          </a:xfrm>
          <a:prstGeom prst="rect">
            <a:avLst/>
          </a:prstGeom>
          <a:noFill/>
        </p:spPr>
        <p:txBody>
          <a:bodyPr wrap="none" rtlCol="0">
            <a:spAutoFit/>
          </a:bodyPr>
          <a:lstStyle/>
          <a:p>
            <a:r>
              <a:rPr lang="en-US" dirty="0" smtClean="0"/>
              <a:t>Reference</a:t>
            </a:r>
            <a:endParaRPr lang="en-US" dirty="0"/>
          </a:p>
        </p:txBody>
      </p:sp>
      <p:sp>
        <p:nvSpPr>
          <p:cNvPr id="197" name="TextBox 196"/>
          <p:cNvSpPr txBox="1"/>
          <p:nvPr/>
        </p:nvSpPr>
        <p:spPr>
          <a:xfrm>
            <a:off x="401720" y="2712537"/>
            <a:ext cx="649149" cy="369332"/>
          </a:xfrm>
          <a:prstGeom prst="rect">
            <a:avLst/>
          </a:prstGeom>
          <a:noFill/>
        </p:spPr>
        <p:txBody>
          <a:bodyPr wrap="none" rtlCol="0">
            <a:spAutoFit/>
          </a:bodyPr>
          <a:lstStyle/>
          <a:p>
            <a:r>
              <a:rPr lang="en-US" dirty="0" smtClean="0"/>
              <a:t>BWA</a:t>
            </a:r>
            <a:endParaRPr lang="en-US" dirty="0"/>
          </a:p>
        </p:txBody>
      </p:sp>
      <p:sp>
        <p:nvSpPr>
          <p:cNvPr id="3" name="TextBox 2"/>
          <p:cNvSpPr txBox="1"/>
          <p:nvPr/>
        </p:nvSpPr>
        <p:spPr>
          <a:xfrm>
            <a:off x="2017491" y="4769934"/>
            <a:ext cx="359256" cy="369332"/>
          </a:xfrm>
          <a:prstGeom prst="rect">
            <a:avLst/>
          </a:prstGeom>
          <a:noFill/>
        </p:spPr>
        <p:txBody>
          <a:bodyPr wrap="none" rtlCol="0">
            <a:spAutoFit/>
          </a:bodyPr>
          <a:lstStyle/>
          <a:p>
            <a:r>
              <a:rPr lang="en-US" dirty="0" smtClean="0"/>
              <a:t>3’ </a:t>
            </a:r>
            <a:endParaRPr lang="en-US" dirty="0"/>
          </a:p>
        </p:txBody>
      </p:sp>
      <p:sp>
        <p:nvSpPr>
          <p:cNvPr id="87" name="TextBox 86"/>
          <p:cNvSpPr txBox="1"/>
          <p:nvPr/>
        </p:nvSpPr>
        <p:spPr>
          <a:xfrm>
            <a:off x="4224692" y="4769934"/>
            <a:ext cx="359256" cy="369332"/>
          </a:xfrm>
          <a:prstGeom prst="rect">
            <a:avLst/>
          </a:prstGeom>
          <a:noFill/>
        </p:spPr>
        <p:txBody>
          <a:bodyPr wrap="none" rtlCol="0">
            <a:spAutoFit/>
          </a:bodyPr>
          <a:lstStyle/>
          <a:p>
            <a:r>
              <a:rPr lang="en-US" dirty="0"/>
              <a:t>5</a:t>
            </a:r>
            <a:r>
              <a:rPr lang="en-US" dirty="0" smtClean="0"/>
              <a:t>’ </a:t>
            </a:r>
            <a:endParaRPr lang="en-US" dirty="0"/>
          </a:p>
        </p:txBody>
      </p:sp>
      <p:sp>
        <p:nvSpPr>
          <p:cNvPr id="6" name="Slide Number Placeholder 5"/>
          <p:cNvSpPr>
            <a:spLocks noGrp="1"/>
          </p:cNvSpPr>
          <p:nvPr>
            <p:ph type="sldNum" sz="quarter" idx="12"/>
          </p:nvPr>
        </p:nvSpPr>
        <p:spPr/>
        <p:txBody>
          <a:bodyPr/>
          <a:lstStyle/>
          <a:p>
            <a:fld id="{9DA039C4-C5F2-1743-BB7A-5D831266C61E}" type="slidenum">
              <a:rPr lang="en-US" smtClean="0"/>
              <a:t>10</a:t>
            </a:fld>
            <a:endParaRPr lang="en-US"/>
          </a:p>
        </p:txBody>
      </p:sp>
    </p:spTree>
    <p:extLst>
      <p:ext uri="{BB962C8B-B14F-4D97-AF65-F5344CB8AC3E}">
        <p14:creationId xmlns:p14="http://schemas.microsoft.com/office/powerpoint/2010/main" val="1320723387"/>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37"/>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38"/>
                                        </p:tgtEl>
                                        <p:attrNameLst>
                                          <p:attrName>style.visibility</p:attrName>
                                        </p:attrNameLst>
                                      </p:cBhvr>
                                      <p:to>
                                        <p:strVal val="visible"/>
                                      </p:to>
                                    </p:set>
                                  </p:childTnLst>
                                  <p:subTnLst>
                                    <p:set>
                                      <p:cBhvr override="childStyle">
                                        <p:cTn dur="1" fill="hold" display="0" masterRel="nextClick" afterEffect="1"/>
                                        <p:tgtEl>
                                          <p:spTgt spid="138"/>
                                        </p:tgtEl>
                                        <p:attrNameLst>
                                          <p:attrName>style.visibility</p:attrName>
                                        </p:attrNameLst>
                                      </p:cBhvr>
                                      <p:to>
                                        <p:strVal val="hidden"/>
                                      </p:to>
                                    </p:set>
                                  </p:subTnLst>
                                </p:cTn>
                              </p:par>
                              <p:par>
                                <p:cTn id="9" presetID="1" presetClass="entr" presetSubtype="0" fill="hold" nodeType="withEffect">
                                  <p:stCondLst>
                                    <p:cond delay="0"/>
                                  </p:stCondLst>
                                  <p:childTnLst>
                                    <p:set>
                                      <p:cBhvr>
                                        <p:cTn id="10" dur="1" fill="hold">
                                          <p:stCondLst>
                                            <p:cond delay="0"/>
                                          </p:stCondLst>
                                        </p:cTn>
                                        <p:tgtEl>
                                          <p:spTgt spid="156"/>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174"/>
                                        </p:tgtEl>
                                        <p:attrNameLst>
                                          <p:attrName>style.visibility</p:attrName>
                                        </p:attrNameLst>
                                      </p:cBhvr>
                                      <p:to>
                                        <p:strVal val="visible"/>
                                      </p:to>
                                    </p:set>
                                  </p:childTnLst>
                                  <p:subTnLst>
                                    <p:set>
                                      <p:cBhvr override="childStyle">
                                        <p:cTn dur="1" fill="hold" display="0" masterRel="nextClick" afterEffect="1"/>
                                        <p:tgtEl>
                                          <p:spTgt spid="174"/>
                                        </p:tgtEl>
                                        <p:attrNameLst>
                                          <p:attrName>style.visibility</p:attrName>
                                        </p:attrNameLst>
                                      </p:cBhvr>
                                      <p:to>
                                        <p:strVal val="hidden"/>
                                      </p:to>
                                    </p:set>
                                  </p:subTnLst>
                                </p:cTn>
                              </p:par>
                              <p:par>
                                <p:cTn id="13" presetID="1" presetClass="entr" presetSubtype="0" fill="hold" grpId="0" nodeType="withEffect">
                                  <p:stCondLst>
                                    <p:cond delay="0"/>
                                  </p:stCondLst>
                                  <p:childTnLst>
                                    <p:set>
                                      <p:cBhvr>
                                        <p:cTn id="14" dur="1" fill="hold">
                                          <p:stCondLst>
                                            <p:cond delay="0"/>
                                          </p:stCondLst>
                                        </p:cTn>
                                        <p:tgtEl>
                                          <p:spTgt spid="67"/>
                                        </p:tgtEl>
                                        <p:attrNameLst>
                                          <p:attrName>style.visibility</p:attrName>
                                        </p:attrNameLst>
                                      </p:cBhvr>
                                      <p:to>
                                        <p:strVal val="visible"/>
                                      </p:to>
                                    </p:set>
                                  </p:childTnLst>
                                  <p:subTnLst>
                                    <p:set>
                                      <p:cBhvr override="childStyle">
                                        <p:cTn dur="1" fill="hold" display="0" masterRel="nextClick" afterEffect="1"/>
                                        <p:tgtEl>
                                          <p:spTgt spid="67"/>
                                        </p:tgtEl>
                                        <p:attrNameLst>
                                          <p:attrName>style.visibility</p:attrName>
                                        </p:attrNameLst>
                                      </p:cBhvr>
                                      <p:to>
                                        <p:strVal val="hidden"/>
                                      </p:to>
                                    </p:set>
                                  </p:subTnLst>
                                </p:cTn>
                              </p:par>
                              <p:par>
                                <p:cTn id="15" presetID="1" presetClass="entr" presetSubtype="0" fill="hold" grpId="0" nodeType="withEffect">
                                  <p:stCondLst>
                                    <p:cond delay="0"/>
                                  </p:stCondLst>
                                  <p:childTnLst>
                                    <p:set>
                                      <p:cBhvr>
                                        <p:cTn id="16" dur="1" fill="hold">
                                          <p:stCondLst>
                                            <p:cond delay="0"/>
                                          </p:stCondLst>
                                        </p:cTn>
                                        <p:tgtEl>
                                          <p:spTgt spid="193"/>
                                        </p:tgtEl>
                                        <p:attrNameLst>
                                          <p:attrName>style.visibility</p:attrName>
                                        </p:attrNameLst>
                                      </p:cBhvr>
                                      <p:to>
                                        <p:strVal val="visible"/>
                                      </p:to>
                                    </p:set>
                                  </p:childTnLst>
                                  <p:subTnLst>
                                    <p:set>
                                      <p:cBhvr override="childStyle">
                                        <p:cTn dur="1" fill="hold" display="0" masterRel="nextClick" afterEffect="1"/>
                                        <p:tgtEl>
                                          <p:spTgt spid="193"/>
                                        </p:tgtEl>
                                        <p:attrNameLst>
                                          <p:attrName>style.visibility</p:attrName>
                                        </p:attrNameLst>
                                      </p:cBhvr>
                                      <p:to>
                                        <p:strVal val="hidden"/>
                                      </p:to>
                                    </p:set>
                                  </p:sub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137"/>
                                        </p:tgtEl>
                                        <p:attrNameLst>
                                          <p:attrName>style.visibility</p:attrName>
                                        </p:attrNameLst>
                                      </p:cBhvr>
                                      <p:to>
                                        <p:strVal val="visible"/>
                                      </p:to>
                                    </p:set>
                                  </p:childTnLst>
                                  <p:subTnLst>
                                    <p:set>
                                      <p:cBhvr override="childStyle">
                                        <p:cTn dur="1" fill="hold" display="0" masterRel="nextClick" afterEffect="1"/>
                                        <p:tgtEl>
                                          <p:spTgt spid="137"/>
                                        </p:tgtEl>
                                        <p:attrNameLst>
                                          <p:attrName>style.visibility</p:attrName>
                                        </p:attrNameLst>
                                      </p:cBhvr>
                                      <p:to>
                                        <p:strVal val="hidden"/>
                                      </p:to>
                                    </p:set>
                                  </p:subTnLst>
                                </p:cTn>
                              </p:par>
                              <p:par>
                                <p:cTn id="21" presetID="1" presetClass="entr" presetSubtype="0" fill="hold" grpId="0" nodeType="withEffect">
                                  <p:stCondLst>
                                    <p:cond delay="0"/>
                                  </p:stCondLst>
                                  <p:childTnLst>
                                    <p:set>
                                      <p:cBhvr>
                                        <p:cTn id="22" dur="1" fill="hold">
                                          <p:stCondLst>
                                            <p:cond delay="0"/>
                                          </p:stCondLst>
                                        </p:cTn>
                                        <p:tgtEl>
                                          <p:spTgt spid="194"/>
                                        </p:tgtEl>
                                        <p:attrNameLst>
                                          <p:attrName>style.visibility</p:attrName>
                                        </p:attrNameLst>
                                      </p:cBhvr>
                                      <p:to>
                                        <p:strVal val="visible"/>
                                      </p:to>
                                    </p:set>
                                  </p:childTnLst>
                                  <p:subTnLst>
                                    <p:set>
                                      <p:cBhvr override="childStyle">
                                        <p:cTn dur="1" fill="hold" display="0" masterRel="nextClick" afterEffect="1"/>
                                        <p:tgtEl>
                                          <p:spTgt spid="194"/>
                                        </p:tgtEl>
                                        <p:attrNameLst>
                                          <p:attrName>style.visibility</p:attrName>
                                        </p:attrNameLst>
                                      </p:cBhvr>
                                      <p:to>
                                        <p:strVal val="hidden"/>
                                      </p:to>
                                    </p:set>
                                  </p:subTnLst>
                                </p:cTn>
                              </p:par>
                              <p:par>
                                <p:cTn id="23" presetID="1" presetClass="entr" presetSubtype="0" fill="hold" nodeType="withEffect">
                                  <p:stCondLst>
                                    <p:cond delay="0"/>
                                  </p:stCondLst>
                                  <p:childTnLst>
                                    <p:set>
                                      <p:cBhvr>
                                        <p:cTn id="24" dur="1" fill="hold">
                                          <p:stCondLst>
                                            <p:cond delay="0"/>
                                          </p:stCondLst>
                                        </p:cTn>
                                        <p:tgtEl>
                                          <p:spTgt spid="156"/>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73"/>
                                        </p:tgtEl>
                                        <p:attrNameLst>
                                          <p:attrName>style.visibility</p:attrName>
                                        </p:attrNameLst>
                                      </p:cBhvr>
                                      <p:to>
                                        <p:strVal val="visible"/>
                                      </p:to>
                                    </p:set>
                                  </p:childTnLst>
                                  <p:subTnLst>
                                    <p:set>
                                      <p:cBhvr override="childStyle">
                                        <p:cTn dur="1" fill="hold" display="0" masterRel="nextClick" afterEffect="1"/>
                                        <p:tgtEl>
                                          <p:spTgt spid="73"/>
                                        </p:tgtEl>
                                        <p:attrNameLst>
                                          <p:attrName>style.visibility</p:attrName>
                                        </p:attrNameLst>
                                      </p:cBhvr>
                                      <p:to>
                                        <p:strVal val="hidden"/>
                                      </p:to>
                                    </p:set>
                                  </p:sub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74"/>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19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7" grpId="0" animBg="1"/>
      <p:bldP spid="73" grpId="0" animBg="1"/>
      <p:bldP spid="74" grpId="0" animBg="1"/>
      <p:bldP spid="193" grpId="0" animBg="1"/>
      <p:bldP spid="194" grpId="0" animBg="1"/>
      <p:bldP spid="195"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BWA searching</a:t>
            </a:r>
            <a:endParaRPr lang="en-US" dirty="0"/>
          </a:p>
        </p:txBody>
      </p:sp>
      <p:sp>
        <p:nvSpPr>
          <p:cNvPr id="4" name="Rounded Rectangle 3"/>
          <p:cNvSpPr/>
          <p:nvPr/>
        </p:nvSpPr>
        <p:spPr>
          <a:xfrm>
            <a:off x="1396999" y="1507054"/>
            <a:ext cx="6815667" cy="169334"/>
          </a:xfrm>
          <a:prstGeom prst="roundRect">
            <a:avLst/>
          </a:prstGeom>
          <a:solidFill>
            <a:schemeClr val="bg1">
              <a:lumMod val="85000"/>
            </a:schemeClr>
          </a:solidFill>
          <a:ln>
            <a:solidFill>
              <a:schemeClr val="bg1">
                <a:lumMod val="75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 name="Rounded Rectangle 4"/>
          <p:cNvSpPr/>
          <p:nvPr/>
        </p:nvSpPr>
        <p:spPr>
          <a:xfrm>
            <a:off x="1396999" y="2836332"/>
            <a:ext cx="6815667" cy="169334"/>
          </a:xfrm>
          <a:prstGeom prst="roundRect">
            <a:avLst/>
          </a:prstGeom>
          <a:solidFill>
            <a:schemeClr val="bg1">
              <a:lumMod val="85000"/>
            </a:schemeClr>
          </a:solidFill>
          <a:ln>
            <a:solidFill>
              <a:schemeClr val="bg1">
                <a:lumMod val="75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8" name="TextBox 67"/>
          <p:cNvSpPr txBox="1"/>
          <p:nvPr/>
        </p:nvSpPr>
        <p:spPr>
          <a:xfrm>
            <a:off x="2361625" y="4622800"/>
            <a:ext cx="2513016" cy="584776"/>
          </a:xfrm>
          <a:prstGeom prst="rect">
            <a:avLst/>
          </a:prstGeom>
          <a:noFill/>
        </p:spPr>
        <p:txBody>
          <a:bodyPr wrap="square" rtlCol="0">
            <a:spAutoFit/>
          </a:bodyPr>
          <a:lstStyle/>
          <a:p>
            <a:r>
              <a:rPr lang="en-US" sz="3200" dirty="0" smtClean="0">
                <a:latin typeface="Courier"/>
                <a:cs typeface="Courier"/>
              </a:rPr>
              <a:t>ACGATGC</a:t>
            </a:r>
            <a:endParaRPr lang="en-US" sz="3200" dirty="0">
              <a:latin typeface="Courier"/>
              <a:cs typeface="Courier"/>
            </a:endParaRPr>
          </a:p>
        </p:txBody>
      </p:sp>
      <p:sp>
        <p:nvSpPr>
          <p:cNvPr id="75" name="Rectangle 74"/>
          <p:cNvSpPr/>
          <p:nvPr/>
        </p:nvSpPr>
        <p:spPr>
          <a:xfrm>
            <a:off x="2514024" y="2717800"/>
            <a:ext cx="304512" cy="406400"/>
          </a:xfrm>
          <a:prstGeom prst="rect">
            <a:avLst/>
          </a:prstGeom>
          <a:solidFill>
            <a:schemeClr val="tx2">
              <a:lumMod val="20000"/>
              <a:lumOff val="80000"/>
            </a:schemeClr>
          </a:solidFill>
          <a:ln>
            <a:solidFill>
              <a:schemeClr val="tx2">
                <a:lumMod val="40000"/>
                <a:lumOff val="6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76" name="Rectangle 75"/>
          <p:cNvSpPr/>
          <p:nvPr/>
        </p:nvSpPr>
        <p:spPr>
          <a:xfrm>
            <a:off x="7747691" y="2717800"/>
            <a:ext cx="152112" cy="406400"/>
          </a:xfrm>
          <a:prstGeom prst="rect">
            <a:avLst/>
          </a:prstGeom>
          <a:solidFill>
            <a:schemeClr val="tx2">
              <a:lumMod val="20000"/>
              <a:lumOff val="80000"/>
            </a:schemeClr>
          </a:solidFill>
          <a:ln>
            <a:solidFill>
              <a:schemeClr val="tx2">
                <a:lumMod val="40000"/>
                <a:lumOff val="6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cxnSp>
        <p:nvCxnSpPr>
          <p:cNvPr id="166" name="Straight Connector 165"/>
          <p:cNvCxnSpPr/>
          <p:nvPr/>
        </p:nvCxnSpPr>
        <p:spPr>
          <a:xfrm>
            <a:off x="2961620" y="13885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grpSp>
        <p:nvGrpSpPr>
          <p:cNvPr id="6" name="Group 5"/>
          <p:cNvGrpSpPr/>
          <p:nvPr/>
        </p:nvGrpSpPr>
        <p:grpSpPr>
          <a:xfrm>
            <a:off x="2149860" y="1388521"/>
            <a:ext cx="4870560" cy="406400"/>
            <a:chOff x="2149860" y="1388521"/>
            <a:chExt cx="4870560" cy="406400"/>
          </a:xfrm>
        </p:grpSpPr>
        <p:cxnSp>
          <p:nvCxnSpPr>
            <p:cNvPr id="157" name="Straight Connector 156"/>
            <p:cNvCxnSpPr/>
            <p:nvPr/>
          </p:nvCxnSpPr>
          <p:spPr>
            <a:xfrm>
              <a:off x="2149860" y="13885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159" name="Straight Connector 158"/>
            <p:cNvCxnSpPr/>
            <p:nvPr/>
          </p:nvCxnSpPr>
          <p:spPr>
            <a:xfrm>
              <a:off x="3773380" y="13885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163" name="Straight Connector 162"/>
            <p:cNvCxnSpPr/>
            <p:nvPr/>
          </p:nvCxnSpPr>
          <p:spPr>
            <a:xfrm>
              <a:off x="7020420" y="13885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169" name="Straight Connector 168"/>
            <p:cNvCxnSpPr/>
            <p:nvPr/>
          </p:nvCxnSpPr>
          <p:spPr>
            <a:xfrm>
              <a:off x="5396900" y="13885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grpSp>
      <p:grpSp>
        <p:nvGrpSpPr>
          <p:cNvPr id="8" name="Group 7"/>
          <p:cNvGrpSpPr/>
          <p:nvPr/>
        </p:nvGrpSpPr>
        <p:grpSpPr>
          <a:xfrm>
            <a:off x="4585140" y="1388521"/>
            <a:ext cx="3247040" cy="406400"/>
            <a:chOff x="4585140" y="1388521"/>
            <a:chExt cx="3247040" cy="406400"/>
          </a:xfrm>
        </p:grpSpPr>
        <p:cxnSp>
          <p:nvCxnSpPr>
            <p:cNvPr id="167" name="Straight Connector 166"/>
            <p:cNvCxnSpPr/>
            <p:nvPr/>
          </p:nvCxnSpPr>
          <p:spPr>
            <a:xfrm>
              <a:off x="4585140" y="13885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grpSp>
          <p:nvGrpSpPr>
            <p:cNvPr id="7" name="Group 6"/>
            <p:cNvGrpSpPr/>
            <p:nvPr/>
          </p:nvGrpSpPr>
          <p:grpSpPr>
            <a:xfrm>
              <a:off x="6208660" y="1388521"/>
              <a:ext cx="1623520" cy="406400"/>
              <a:chOff x="6208660" y="1388521"/>
              <a:chExt cx="1623520" cy="406400"/>
            </a:xfrm>
          </p:grpSpPr>
          <p:cxnSp>
            <p:nvCxnSpPr>
              <p:cNvPr id="170" name="Straight Connector 169"/>
              <p:cNvCxnSpPr/>
              <p:nvPr/>
            </p:nvCxnSpPr>
            <p:spPr>
              <a:xfrm>
                <a:off x="6208660" y="13885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171" name="Straight Connector 170"/>
              <p:cNvCxnSpPr/>
              <p:nvPr/>
            </p:nvCxnSpPr>
            <p:spPr>
              <a:xfrm>
                <a:off x="7832180" y="13885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grpSp>
      </p:grpSp>
      <p:grpSp>
        <p:nvGrpSpPr>
          <p:cNvPr id="3" name="Group 2"/>
          <p:cNvGrpSpPr/>
          <p:nvPr/>
        </p:nvGrpSpPr>
        <p:grpSpPr>
          <a:xfrm>
            <a:off x="1743980" y="1388521"/>
            <a:ext cx="6417872" cy="406400"/>
            <a:chOff x="1743980" y="1126044"/>
            <a:chExt cx="6417872" cy="406400"/>
          </a:xfrm>
        </p:grpSpPr>
        <p:cxnSp>
          <p:nvCxnSpPr>
            <p:cNvPr id="158" name="Straight Connector 157"/>
            <p:cNvCxnSpPr/>
            <p:nvPr/>
          </p:nvCxnSpPr>
          <p:spPr>
            <a:xfrm>
              <a:off x="2555740" y="1126044"/>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160" name="Straight Connector 159"/>
            <p:cNvCxnSpPr/>
            <p:nvPr/>
          </p:nvCxnSpPr>
          <p:spPr>
            <a:xfrm>
              <a:off x="3367500" y="1126044"/>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161" name="Straight Connector 160"/>
            <p:cNvCxnSpPr/>
            <p:nvPr/>
          </p:nvCxnSpPr>
          <p:spPr>
            <a:xfrm>
              <a:off x="4991020" y="1126044"/>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162" name="Straight Connector 161"/>
            <p:cNvCxnSpPr/>
            <p:nvPr/>
          </p:nvCxnSpPr>
          <p:spPr>
            <a:xfrm>
              <a:off x="5802780" y="1126044"/>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164" name="Straight Connector 163"/>
            <p:cNvCxnSpPr/>
            <p:nvPr/>
          </p:nvCxnSpPr>
          <p:spPr>
            <a:xfrm>
              <a:off x="6614540" y="1126044"/>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165" name="Straight Connector 164"/>
            <p:cNvCxnSpPr/>
            <p:nvPr/>
          </p:nvCxnSpPr>
          <p:spPr>
            <a:xfrm>
              <a:off x="1743980" y="1126044"/>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168" name="Straight Connector 167"/>
            <p:cNvCxnSpPr/>
            <p:nvPr/>
          </p:nvCxnSpPr>
          <p:spPr>
            <a:xfrm>
              <a:off x="4179260" y="1126044"/>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172" name="Straight Connector 171"/>
            <p:cNvCxnSpPr/>
            <p:nvPr/>
          </p:nvCxnSpPr>
          <p:spPr>
            <a:xfrm>
              <a:off x="7426300" y="1126044"/>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173" name="Straight Connector 172"/>
            <p:cNvCxnSpPr/>
            <p:nvPr/>
          </p:nvCxnSpPr>
          <p:spPr>
            <a:xfrm>
              <a:off x="8161852" y="1126044"/>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grpSp>
      <p:sp>
        <p:nvSpPr>
          <p:cNvPr id="91" name="Rectangle 90"/>
          <p:cNvSpPr/>
          <p:nvPr/>
        </p:nvSpPr>
        <p:spPr>
          <a:xfrm>
            <a:off x="6110329" y="2717800"/>
            <a:ext cx="45719" cy="406400"/>
          </a:xfrm>
          <a:prstGeom prst="rect">
            <a:avLst/>
          </a:prstGeom>
          <a:solidFill>
            <a:schemeClr val="tx2">
              <a:lumMod val="20000"/>
              <a:lumOff val="80000"/>
            </a:schemeClr>
          </a:solidFill>
          <a:ln>
            <a:solidFill>
              <a:schemeClr val="tx2">
                <a:lumMod val="40000"/>
                <a:lumOff val="6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cxnSp>
        <p:nvCxnSpPr>
          <p:cNvPr id="92" name="Straight Connector 91"/>
          <p:cNvCxnSpPr/>
          <p:nvPr/>
        </p:nvCxnSpPr>
        <p:spPr>
          <a:xfrm>
            <a:off x="3688713" y="2717800"/>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sp>
        <p:nvSpPr>
          <p:cNvPr id="93" name="Rectangle 92"/>
          <p:cNvSpPr/>
          <p:nvPr/>
        </p:nvSpPr>
        <p:spPr>
          <a:xfrm>
            <a:off x="3165342" y="4639734"/>
            <a:ext cx="270933" cy="643467"/>
          </a:xfrm>
          <a:prstGeom prst="rect">
            <a:avLst/>
          </a:prstGeom>
          <a:solidFill>
            <a:srgbClr val="FF6600">
              <a:alpha val="20000"/>
            </a:srgb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94" name="Rectangle 93"/>
          <p:cNvSpPr/>
          <p:nvPr/>
        </p:nvSpPr>
        <p:spPr>
          <a:xfrm>
            <a:off x="3410879" y="4639728"/>
            <a:ext cx="270933" cy="643467"/>
          </a:xfrm>
          <a:prstGeom prst="rect">
            <a:avLst/>
          </a:prstGeom>
          <a:solidFill>
            <a:srgbClr val="FF6600">
              <a:alpha val="20000"/>
            </a:srgb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95" name="Rectangle 94"/>
          <p:cNvSpPr/>
          <p:nvPr/>
        </p:nvSpPr>
        <p:spPr>
          <a:xfrm>
            <a:off x="3673350" y="4639722"/>
            <a:ext cx="270933" cy="643467"/>
          </a:xfrm>
          <a:prstGeom prst="rect">
            <a:avLst/>
          </a:prstGeom>
          <a:solidFill>
            <a:srgbClr val="FF6600">
              <a:alpha val="20000"/>
            </a:srgb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01" name="Rectangle 100"/>
          <p:cNvSpPr/>
          <p:nvPr/>
        </p:nvSpPr>
        <p:spPr>
          <a:xfrm>
            <a:off x="3907144" y="4639734"/>
            <a:ext cx="270933" cy="643467"/>
          </a:xfrm>
          <a:prstGeom prst="rect">
            <a:avLst/>
          </a:prstGeom>
          <a:solidFill>
            <a:srgbClr val="FF6600">
              <a:alpha val="20000"/>
            </a:srgb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02" name="TextBox 101"/>
          <p:cNvSpPr txBox="1"/>
          <p:nvPr/>
        </p:nvSpPr>
        <p:spPr>
          <a:xfrm>
            <a:off x="164644" y="1371587"/>
            <a:ext cx="1139217" cy="369332"/>
          </a:xfrm>
          <a:prstGeom prst="rect">
            <a:avLst/>
          </a:prstGeom>
          <a:noFill/>
        </p:spPr>
        <p:txBody>
          <a:bodyPr wrap="none" rtlCol="0">
            <a:spAutoFit/>
          </a:bodyPr>
          <a:lstStyle/>
          <a:p>
            <a:r>
              <a:rPr lang="en-US" dirty="0" smtClean="0"/>
              <a:t>Reference</a:t>
            </a:r>
            <a:endParaRPr lang="en-US" dirty="0"/>
          </a:p>
        </p:txBody>
      </p:sp>
      <p:sp>
        <p:nvSpPr>
          <p:cNvPr id="103" name="TextBox 102"/>
          <p:cNvSpPr txBox="1"/>
          <p:nvPr/>
        </p:nvSpPr>
        <p:spPr>
          <a:xfrm>
            <a:off x="401720" y="2712537"/>
            <a:ext cx="649149" cy="369332"/>
          </a:xfrm>
          <a:prstGeom prst="rect">
            <a:avLst/>
          </a:prstGeom>
          <a:noFill/>
        </p:spPr>
        <p:txBody>
          <a:bodyPr wrap="none" rtlCol="0">
            <a:spAutoFit/>
          </a:bodyPr>
          <a:lstStyle/>
          <a:p>
            <a:r>
              <a:rPr lang="en-US" dirty="0" smtClean="0"/>
              <a:t>BWA</a:t>
            </a:r>
            <a:endParaRPr lang="en-US" dirty="0"/>
          </a:p>
        </p:txBody>
      </p:sp>
      <p:sp>
        <p:nvSpPr>
          <p:cNvPr id="37" name="TextBox 36"/>
          <p:cNvSpPr txBox="1"/>
          <p:nvPr/>
        </p:nvSpPr>
        <p:spPr>
          <a:xfrm>
            <a:off x="2017491" y="4769934"/>
            <a:ext cx="359256" cy="369332"/>
          </a:xfrm>
          <a:prstGeom prst="rect">
            <a:avLst/>
          </a:prstGeom>
          <a:noFill/>
        </p:spPr>
        <p:txBody>
          <a:bodyPr wrap="none" rtlCol="0">
            <a:spAutoFit/>
          </a:bodyPr>
          <a:lstStyle/>
          <a:p>
            <a:r>
              <a:rPr lang="en-US" dirty="0" smtClean="0"/>
              <a:t>3’ </a:t>
            </a:r>
            <a:endParaRPr lang="en-US" dirty="0"/>
          </a:p>
        </p:txBody>
      </p:sp>
      <p:sp>
        <p:nvSpPr>
          <p:cNvPr id="38" name="TextBox 37"/>
          <p:cNvSpPr txBox="1"/>
          <p:nvPr/>
        </p:nvSpPr>
        <p:spPr>
          <a:xfrm>
            <a:off x="4224692" y="4769934"/>
            <a:ext cx="359256" cy="369332"/>
          </a:xfrm>
          <a:prstGeom prst="rect">
            <a:avLst/>
          </a:prstGeom>
          <a:noFill/>
        </p:spPr>
        <p:txBody>
          <a:bodyPr wrap="none" rtlCol="0">
            <a:spAutoFit/>
          </a:bodyPr>
          <a:lstStyle/>
          <a:p>
            <a:r>
              <a:rPr lang="en-US" dirty="0"/>
              <a:t>5</a:t>
            </a:r>
            <a:r>
              <a:rPr lang="en-US" dirty="0" smtClean="0"/>
              <a:t>’ </a:t>
            </a:r>
            <a:endParaRPr lang="en-US" dirty="0"/>
          </a:p>
        </p:txBody>
      </p:sp>
      <p:sp>
        <p:nvSpPr>
          <p:cNvPr id="9" name="Slide Number Placeholder 8"/>
          <p:cNvSpPr>
            <a:spLocks noGrp="1"/>
          </p:cNvSpPr>
          <p:nvPr>
            <p:ph type="sldNum" sz="quarter" idx="12"/>
          </p:nvPr>
        </p:nvSpPr>
        <p:spPr/>
        <p:txBody>
          <a:bodyPr/>
          <a:lstStyle/>
          <a:p>
            <a:fld id="{9DA039C4-C5F2-1743-BB7A-5D831266C61E}" type="slidenum">
              <a:rPr lang="en-US" smtClean="0"/>
              <a:t>11</a:t>
            </a:fld>
            <a:endParaRPr lang="en-US"/>
          </a:p>
        </p:txBody>
      </p:sp>
    </p:spTree>
    <p:extLst>
      <p:ext uri="{BB962C8B-B14F-4D97-AF65-F5344CB8AC3E}">
        <p14:creationId xmlns:p14="http://schemas.microsoft.com/office/powerpoint/2010/main" val="3304714750"/>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93"/>
                                        </p:tgtEl>
                                        <p:attrNameLst>
                                          <p:attrName>style.visibility</p:attrName>
                                        </p:attrNameLst>
                                      </p:cBhvr>
                                      <p:to>
                                        <p:strVal val="visible"/>
                                      </p:to>
                                    </p:set>
                                  </p:childTnLst>
                                  <p:subTnLst>
                                    <p:set>
                                      <p:cBhvr override="childStyle">
                                        <p:cTn dur="1" fill="hold" display="0" masterRel="nextClick" afterEffect="1"/>
                                        <p:tgtEl>
                                          <p:spTgt spid="93"/>
                                        </p:tgtEl>
                                        <p:attrNameLst>
                                          <p:attrName>style.visibility</p:attrName>
                                        </p:attrNameLst>
                                      </p:cBhvr>
                                      <p:to>
                                        <p:strVal val="hidden"/>
                                      </p:to>
                                    </p:set>
                                  </p:subTnLst>
                                </p:cTn>
                              </p:par>
                              <p:par>
                                <p:cTn id="7" presetID="1" presetClass="entr" presetSubtype="0" fill="hold" grpId="0" nodeType="withEffect">
                                  <p:stCondLst>
                                    <p:cond delay="0"/>
                                  </p:stCondLst>
                                  <p:childTnLst>
                                    <p:set>
                                      <p:cBhvr>
                                        <p:cTn id="8" dur="1" fill="hold">
                                          <p:stCondLst>
                                            <p:cond delay="0"/>
                                          </p:stCondLst>
                                        </p:cTn>
                                        <p:tgtEl>
                                          <p:spTgt spid="75"/>
                                        </p:tgtEl>
                                        <p:attrNameLst>
                                          <p:attrName>style.visibility</p:attrName>
                                        </p:attrNameLst>
                                      </p:cBhvr>
                                      <p:to>
                                        <p:strVal val="visible"/>
                                      </p:to>
                                    </p:set>
                                  </p:childTnLst>
                                  <p:subTnLst>
                                    <p:set>
                                      <p:cBhvr override="childStyle">
                                        <p:cTn dur="1" fill="hold" display="0" masterRel="nextClick" afterEffect="1"/>
                                        <p:tgtEl>
                                          <p:spTgt spid="75"/>
                                        </p:tgtEl>
                                        <p:attrNameLst>
                                          <p:attrName>style.visibility</p:attrName>
                                        </p:attrNameLst>
                                      </p:cBhvr>
                                      <p:to>
                                        <p:strVal val="hidden"/>
                                      </p:to>
                                    </p:set>
                                  </p:subTnLst>
                                </p:cTn>
                              </p:par>
                              <p:par>
                                <p:cTn id="9" presetID="1" presetClass="entr" presetSubtype="0" fill="hold" nodeType="withEffect">
                                  <p:stCondLst>
                                    <p:cond delay="0"/>
                                  </p:stCondLst>
                                  <p:childTnLst>
                                    <p:set>
                                      <p:cBhvr>
                                        <p:cTn id="10" dur="1" fill="hold">
                                          <p:stCondLst>
                                            <p:cond delay="0"/>
                                          </p:stCondLst>
                                        </p:cTn>
                                        <p:tgtEl>
                                          <p:spTgt spid="3"/>
                                        </p:tgtEl>
                                        <p:attrNameLst>
                                          <p:attrName>style.visibility</p:attrName>
                                        </p:attrNameLst>
                                      </p:cBhvr>
                                      <p:to>
                                        <p:strVal val="visible"/>
                                      </p:to>
                                    </p:set>
                                  </p:childTnLst>
                                  <p:subTnLst>
                                    <p:set>
                                      <p:cBhvr override="childStyle">
                                        <p:cTn dur="1" fill="hold" display="0" masterRel="nextClick" afterEffect="1"/>
                                        <p:tgtEl>
                                          <p:spTgt spid="3"/>
                                        </p:tgtEl>
                                        <p:attrNameLst>
                                          <p:attrName>style.visibility</p:attrName>
                                        </p:attrNameLst>
                                      </p:cBhvr>
                                      <p:to>
                                        <p:strVal val="hidden"/>
                                      </p:to>
                                    </p:set>
                                  </p:sub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6"/>
                                        </p:tgtEl>
                                        <p:attrNameLst>
                                          <p:attrName>style.visibility</p:attrName>
                                        </p:attrNameLst>
                                      </p:cBhvr>
                                      <p:to>
                                        <p:strVal val="visible"/>
                                      </p:to>
                                    </p:set>
                                  </p:childTnLst>
                                  <p:subTnLst>
                                    <p:set>
                                      <p:cBhvr override="childStyle">
                                        <p:cTn dur="1" fill="hold" display="0" masterRel="nextClick" afterEffect="1"/>
                                        <p:tgtEl>
                                          <p:spTgt spid="6"/>
                                        </p:tgtEl>
                                        <p:attrNameLst>
                                          <p:attrName>style.visibility</p:attrName>
                                        </p:attrNameLst>
                                      </p:cBhvr>
                                      <p:to>
                                        <p:strVal val="hidden"/>
                                      </p:to>
                                    </p:set>
                                  </p:subTnLst>
                                </p:cTn>
                              </p:par>
                              <p:par>
                                <p:cTn id="15" presetID="1" presetClass="entr" presetSubtype="0" fill="hold" grpId="0" nodeType="withEffect">
                                  <p:stCondLst>
                                    <p:cond delay="0"/>
                                  </p:stCondLst>
                                  <p:childTnLst>
                                    <p:set>
                                      <p:cBhvr>
                                        <p:cTn id="16" dur="1" fill="hold">
                                          <p:stCondLst>
                                            <p:cond delay="0"/>
                                          </p:stCondLst>
                                        </p:cTn>
                                        <p:tgtEl>
                                          <p:spTgt spid="76"/>
                                        </p:tgtEl>
                                        <p:attrNameLst>
                                          <p:attrName>style.visibility</p:attrName>
                                        </p:attrNameLst>
                                      </p:cBhvr>
                                      <p:to>
                                        <p:strVal val="visible"/>
                                      </p:to>
                                    </p:set>
                                  </p:childTnLst>
                                  <p:subTnLst>
                                    <p:set>
                                      <p:cBhvr override="childStyle">
                                        <p:cTn dur="1" fill="hold" display="0" masterRel="nextClick" afterEffect="1"/>
                                        <p:tgtEl>
                                          <p:spTgt spid="76"/>
                                        </p:tgtEl>
                                        <p:attrNameLst>
                                          <p:attrName>style.visibility</p:attrName>
                                        </p:attrNameLst>
                                      </p:cBhvr>
                                      <p:to>
                                        <p:strVal val="hidden"/>
                                      </p:to>
                                    </p:set>
                                  </p:subTnLst>
                                </p:cTn>
                              </p:par>
                              <p:par>
                                <p:cTn id="17" presetID="1" presetClass="entr" presetSubtype="0" fill="hold" grpId="0" nodeType="withEffect">
                                  <p:stCondLst>
                                    <p:cond delay="0"/>
                                  </p:stCondLst>
                                  <p:childTnLst>
                                    <p:set>
                                      <p:cBhvr>
                                        <p:cTn id="18" dur="1" fill="hold">
                                          <p:stCondLst>
                                            <p:cond delay="0"/>
                                          </p:stCondLst>
                                        </p:cTn>
                                        <p:tgtEl>
                                          <p:spTgt spid="94"/>
                                        </p:tgtEl>
                                        <p:attrNameLst>
                                          <p:attrName>style.visibility</p:attrName>
                                        </p:attrNameLst>
                                      </p:cBhvr>
                                      <p:to>
                                        <p:strVal val="visible"/>
                                      </p:to>
                                    </p:set>
                                  </p:childTnLst>
                                  <p:subTnLst>
                                    <p:set>
                                      <p:cBhvr override="childStyle">
                                        <p:cTn dur="1" fill="hold" display="0" masterRel="nextClick" afterEffect="1"/>
                                        <p:tgtEl>
                                          <p:spTgt spid="94"/>
                                        </p:tgtEl>
                                        <p:attrNameLst>
                                          <p:attrName>style.visibility</p:attrName>
                                        </p:attrNameLst>
                                      </p:cBhvr>
                                      <p:to>
                                        <p:strVal val="hidden"/>
                                      </p:to>
                                    </p:set>
                                  </p:sub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95"/>
                                        </p:tgtEl>
                                        <p:attrNameLst>
                                          <p:attrName>style.visibility</p:attrName>
                                        </p:attrNameLst>
                                      </p:cBhvr>
                                      <p:to>
                                        <p:strVal val="visible"/>
                                      </p:to>
                                    </p:set>
                                  </p:childTnLst>
                                  <p:subTnLst>
                                    <p:set>
                                      <p:cBhvr override="childStyle">
                                        <p:cTn dur="1" fill="hold" display="0" masterRel="nextClick" afterEffect="1"/>
                                        <p:tgtEl>
                                          <p:spTgt spid="95"/>
                                        </p:tgtEl>
                                        <p:attrNameLst>
                                          <p:attrName>style.visibility</p:attrName>
                                        </p:attrNameLst>
                                      </p:cBhvr>
                                      <p:to>
                                        <p:strVal val="hidden"/>
                                      </p:to>
                                    </p:set>
                                  </p:subTnLst>
                                </p:cTn>
                              </p:par>
                              <p:par>
                                <p:cTn id="23" presetID="1" presetClass="entr" presetSubtype="0" fill="hold" grpId="0" nodeType="withEffect">
                                  <p:stCondLst>
                                    <p:cond delay="0"/>
                                  </p:stCondLst>
                                  <p:childTnLst>
                                    <p:set>
                                      <p:cBhvr>
                                        <p:cTn id="24" dur="1" fill="hold">
                                          <p:stCondLst>
                                            <p:cond delay="0"/>
                                          </p:stCondLst>
                                        </p:cTn>
                                        <p:tgtEl>
                                          <p:spTgt spid="91"/>
                                        </p:tgtEl>
                                        <p:attrNameLst>
                                          <p:attrName>style.visibility</p:attrName>
                                        </p:attrNameLst>
                                      </p:cBhvr>
                                      <p:to>
                                        <p:strVal val="visible"/>
                                      </p:to>
                                    </p:set>
                                  </p:childTnLst>
                                  <p:subTnLst>
                                    <p:set>
                                      <p:cBhvr override="childStyle">
                                        <p:cTn dur="1" fill="hold" display="0" masterRel="nextClick" afterEffect="1"/>
                                        <p:tgtEl>
                                          <p:spTgt spid="91"/>
                                        </p:tgtEl>
                                        <p:attrNameLst>
                                          <p:attrName>style.visibility</p:attrName>
                                        </p:attrNameLst>
                                      </p:cBhvr>
                                      <p:to>
                                        <p:strVal val="hidden"/>
                                      </p:to>
                                    </p:set>
                                  </p:subTnLst>
                                </p:cTn>
                              </p:par>
                              <p:par>
                                <p:cTn id="25" presetID="1" presetClass="entr" presetSubtype="0" fill="hold" nodeType="withEffect">
                                  <p:stCondLst>
                                    <p:cond delay="0"/>
                                  </p:stCondLst>
                                  <p:childTnLst>
                                    <p:set>
                                      <p:cBhvr>
                                        <p:cTn id="26" dur="1" fill="hold">
                                          <p:stCondLst>
                                            <p:cond delay="0"/>
                                          </p:stCondLst>
                                        </p:cTn>
                                        <p:tgtEl>
                                          <p:spTgt spid="8"/>
                                        </p:tgtEl>
                                        <p:attrNameLst>
                                          <p:attrName>style.visibility</p:attrName>
                                        </p:attrNameLst>
                                      </p:cBhvr>
                                      <p:to>
                                        <p:strVal val="visible"/>
                                      </p:to>
                                    </p:set>
                                  </p:childTnLst>
                                  <p:subTnLst>
                                    <p:set>
                                      <p:cBhvr override="childStyle">
                                        <p:cTn dur="1" fill="hold" display="0" masterRel="nextClick" afterEffect="1"/>
                                        <p:tgtEl>
                                          <p:spTgt spid="8"/>
                                        </p:tgtEl>
                                        <p:attrNameLst>
                                          <p:attrName>style.visibility</p:attrName>
                                        </p:attrNameLst>
                                      </p:cBhvr>
                                      <p:to>
                                        <p:strVal val="hidden"/>
                                      </p:to>
                                    </p:set>
                                  </p:sub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101"/>
                                        </p:tgtEl>
                                        <p:attrNameLst>
                                          <p:attrName>style.visibility</p:attrName>
                                        </p:attrNameLst>
                                      </p:cBhvr>
                                      <p:to>
                                        <p:strVal val="visible"/>
                                      </p:to>
                                    </p:set>
                                  </p:childTnLst>
                                </p:cTn>
                              </p:par>
                              <p:par>
                                <p:cTn id="31" presetID="1" presetClass="entr" presetSubtype="0" fill="hold" nodeType="withEffect">
                                  <p:stCondLst>
                                    <p:cond delay="0"/>
                                  </p:stCondLst>
                                  <p:childTnLst>
                                    <p:set>
                                      <p:cBhvr>
                                        <p:cTn id="32" dur="1" fill="hold">
                                          <p:stCondLst>
                                            <p:cond delay="0"/>
                                          </p:stCondLst>
                                        </p:cTn>
                                        <p:tgtEl>
                                          <p:spTgt spid="9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5" grpId="0" animBg="1"/>
      <p:bldP spid="76" grpId="0" animBg="1"/>
      <p:bldP spid="91" grpId="0" animBg="1"/>
      <p:bldP spid="93" grpId="0" animBg="1"/>
      <p:bldP spid="94" grpId="0" animBg="1"/>
      <p:bldP spid="95" grpId="0" animBg="1"/>
      <p:bldP spid="101" grpId="0"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3263900" cy="772987"/>
          </a:xfrm>
        </p:spPr>
        <p:txBody>
          <a:bodyPr/>
          <a:lstStyle/>
          <a:p>
            <a:r>
              <a:rPr lang="en-US" dirty="0" smtClean="0"/>
              <a:t>Working flow</a:t>
            </a:r>
            <a:endParaRPr lang="en-US" dirty="0"/>
          </a:p>
        </p:txBody>
      </p:sp>
      <p:sp>
        <p:nvSpPr>
          <p:cNvPr id="4" name="Slide Number Placeholder 3"/>
          <p:cNvSpPr>
            <a:spLocks noGrp="1"/>
          </p:cNvSpPr>
          <p:nvPr>
            <p:ph type="sldNum" sz="quarter" idx="12"/>
          </p:nvPr>
        </p:nvSpPr>
        <p:spPr/>
        <p:txBody>
          <a:bodyPr/>
          <a:lstStyle/>
          <a:p>
            <a:fld id="{9DA039C4-C5F2-1743-BB7A-5D831266C61E}" type="slidenum">
              <a:rPr lang="en-US" smtClean="0"/>
              <a:t>12</a:t>
            </a:fld>
            <a:endParaRPr lang="en-US"/>
          </a:p>
        </p:txBody>
      </p:sp>
      <p:pic>
        <p:nvPicPr>
          <p:cNvPr id="6" name="Picture 5" descr="Screenshot 2017-02-20 13.56.38.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376753" y="0"/>
            <a:ext cx="2973247" cy="6858000"/>
          </a:xfrm>
          <a:prstGeom prst="rect">
            <a:avLst/>
          </a:prstGeom>
        </p:spPr>
      </p:pic>
    </p:spTree>
    <p:extLst>
      <p:ext uri="{BB962C8B-B14F-4D97-AF65-F5344CB8AC3E}">
        <p14:creationId xmlns:p14="http://schemas.microsoft.com/office/powerpoint/2010/main" val="2177405353"/>
      </p:ext>
    </p:extLst>
  </p:cSld>
  <p:clrMapOvr>
    <a:masterClrMapping/>
  </p:clrMapOvr>
  <p:timing>
    <p:tnLst>
      <p:par>
        <p:cTn xmlns:p14="http://schemas.microsoft.com/office/powerpoint/2010/mai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p:cNvSpPr/>
          <p:nvPr/>
        </p:nvSpPr>
        <p:spPr>
          <a:xfrm flipV="1">
            <a:off x="2531533" y="2874016"/>
            <a:ext cx="4436534" cy="129563"/>
          </a:xfrm>
          <a:prstGeom prst="rect">
            <a:avLst/>
          </a:prstGeom>
          <a:solidFill>
            <a:srgbClr val="BFBFBF"/>
          </a:solidFill>
          <a:ln>
            <a:solidFill>
              <a:schemeClr val="tx1">
                <a:lumMod val="75000"/>
                <a:lumOff val="25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p:txBody>
          <a:bodyPr/>
          <a:lstStyle/>
          <a:p>
            <a:r>
              <a:rPr lang="en-US" dirty="0" smtClean="0"/>
              <a:t>Alignment issues</a:t>
            </a:r>
            <a:endParaRPr lang="en-US" dirty="0"/>
          </a:p>
        </p:txBody>
      </p:sp>
      <p:sp>
        <p:nvSpPr>
          <p:cNvPr id="3" name="Content Placeholder 2"/>
          <p:cNvSpPr>
            <a:spLocks noGrp="1"/>
          </p:cNvSpPr>
          <p:nvPr>
            <p:ph idx="1"/>
          </p:nvPr>
        </p:nvSpPr>
        <p:spPr>
          <a:xfrm>
            <a:off x="1253066" y="1393342"/>
            <a:ext cx="6951133" cy="4169257"/>
          </a:xfrm>
        </p:spPr>
        <p:txBody>
          <a:bodyPr>
            <a:normAutofit/>
          </a:bodyPr>
          <a:lstStyle/>
          <a:p>
            <a:r>
              <a:rPr lang="en-US" dirty="0" smtClean="0"/>
              <a:t>Repeats</a:t>
            </a:r>
          </a:p>
          <a:p>
            <a:endParaRPr lang="en-US" dirty="0"/>
          </a:p>
          <a:p>
            <a:endParaRPr lang="en-US" dirty="0" smtClean="0"/>
          </a:p>
          <a:p>
            <a:endParaRPr lang="en-US" dirty="0"/>
          </a:p>
          <a:p>
            <a:endParaRPr lang="en-US" dirty="0" smtClean="0"/>
          </a:p>
          <a:p>
            <a:r>
              <a:rPr lang="en-US" dirty="0" smtClean="0"/>
              <a:t>Sequencing errors</a:t>
            </a:r>
          </a:p>
          <a:p>
            <a:r>
              <a:rPr lang="en-US" dirty="0" smtClean="0"/>
              <a:t>Polymorphisms (reference and sequenced sample)</a:t>
            </a:r>
          </a:p>
          <a:p>
            <a:r>
              <a:rPr lang="en-US" dirty="0" smtClean="0"/>
              <a:t>Quality of reference genomes (</a:t>
            </a:r>
            <a:r>
              <a:rPr lang="en-US" dirty="0" err="1" smtClean="0"/>
              <a:t>mis</a:t>
            </a:r>
            <a:r>
              <a:rPr lang="en-US" dirty="0" smtClean="0"/>
              <a:t>-assembly and incomplete genome) </a:t>
            </a:r>
            <a:endParaRPr lang="en-US" dirty="0"/>
          </a:p>
        </p:txBody>
      </p:sp>
      <p:sp>
        <p:nvSpPr>
          <p:cNvPr id="4" name="Rectangle 3"/>
          <p:cNvSpPr/>
          <p:nvPr/>
        </p:nvSpPr>
        <p:spPr>
          <a:xfrm flipV="1">
            <a:off x="2717801" y="2873896"/>
            <a:ext cx="1041400" cy="129682"/>
          </a:xfrm>
          <a:prstGeom prst="rect">
            <a:avLst/>
          </a:prstGeom>
          <a:solidFill>
            <a:schemeClr val="accent6">
              <a:lumMod val="75000"/>
            </a:schemeClr>
          </a:solidFill>
          <a:ln>
            <a:solidFill>
              <a:schemeClr val="accent6">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 name="Rectangle 7"/>
          <p:cNvSpPr/>
          <p:nvPr/>
        </p:nvSpPr>
        <p:spPr>
          <a:xfrm flipV="1">
            <a:off x="5499100" y="2873894"/>
            <a:ext cx="927100" cy="129684"/>
          </a:xfrm>
          <a:prstGeom prst="rect">
            <a:avLst/>
          </a:prstGeom>
          <a:solidFill>
            <a:schemeClr val="accent6">
              <a:lumMod val="75000"/>
            </a:schemeClr>
          </a:solidFill>
          <a:ln>
            <a:solidFill>
              <a:schemeClr val="accent6">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cxnSp>
        <p:nvCxnSpPr>
          <p:cNvPr id="12" name="Straight Connector 11"/>
          <p:cNvCxnSpPr/>
          <p:nvPr/>
        </p:nvCxnSpPr>
        <p:spPr>
          <a:xfrm>
            <a:off x="4244040" y="2430563"/>
            <a:ext cx="615827" cy="0"/>
          </a:xfrm>
          <a:prstGeom prst="line">
            <a:avLst/>
          </a:prstGeom>
          <a:ln w="57150" cmpd="sng">
            <a:solidFill>
              <a:schemeClr val="accent6">
                <a:lumMod val="75000"/>
              </a:schemeClr>
            </a:solidFill>
          </a:ln>
          <a:effectLst/>
        </p:spPr>
        <p:style>
          <a:lnRef idx="2">
            <a:schemeClr val="accent1"/>
          </a:lnRef>
          <a:fillRef idx="0">
            <a:schemeClr val="accent1"/>
          </a:fillRef>
          <a:effectRef idx="1">
            <a:schemeClr val="accent1"/>
          </a:effectRef>
          <a:fontRef idx="minor">
            <a:schemeClr val="tx1"/>
          </a:fontRef>
        </p:style>
      </p:cxnSp>
      <p:sp>
        <p:nvSpPr>
          <p:cNvPr id="13" name="Parallelogram 12"/>
          <p:cNvSpPr/>
          <p:nvPr/>
        </p:nvSpPr>
        <p:spPr>
          <a:xfrm>
            <a:off x="2971800" y="2481363"/>
            <a:ext cx="1888066" cy="367229"/>
          </a:xfrm>
          <a:prstGeom prst="parallelogram">
            <a:avLst>
              <a:gd name="adj" fmla="val 342920"/>
            </a:avLst>
          </a:prstGeom>
          <a:solidFill>
            <a:schemeClr val="accent5">
              <a:lumMod val="20000"/>
              <a:lumOff val="8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4" name="Parallelogram 13"/>
          <p:cNvSpPr/>
          <p:nvPr/>
        </p:nvSpPr>
        <p:spPr>
          <a:xfrm flipH="1">
            <a:off x="4244039" y="2481363"/>
            <a:ext cx="1945089" cy="367229"/>
          </a:xfrm>
          <a:prstGeom prst="parallelogram">
            <a:avLst>
              <a:gd name="adj" fmla="val 374840"/>
            </a:avLst>
          </a:prstGeom>
          <a:solidFill>
            <a:schemeClr val="accent5">
              <a:lumMod val="20000"/>
              <a:lumOff val="8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6" name="TextBox 15"/>
          <p:cNvSpPr txBox="1"/>
          <p:nvPr/>
        </p:nvSpPr>
        <p:spPr>
          <a:xfrm>
            <a:off x="3197562" y="2185030"/>
            <a:ext cx="702123" cy="369332"/>
          </a:xfrm>
          <a:prstGeom prst="rect">
            <a:avLst/>
          </a:prstGeom>
          <a:noFill/>
        </p:spPr>
        <p:txBody>
          <a:bodyPr wrap="none" rtlCol="0">
            <a:spAutoFit/>
          </a:bodyPr>
          <a:lstStyle/>
          <a:p>
            <a:r>
              <a:rPr lang="en-US" dirty="0" smtClean="0"/>
              <a:t>reads</a:t>
            </a:r>
            <a:endParaRPr lang="en-US" dirty="0"/>
          </a:p>
        </p:txBody>
      </p:sp>
      <p:sp>
        <p:nvSpPr>
          <p:cNvPr id="24" name="TextBox 23"/>
          <p:cNvSpPr txBox="1"/>
          <p:nvPr/>
        </p:nvSpPr>
        <p:spPr>
          <a:xfrm>
            <a:off x="1910630" y="2738058"/>
            <a:ext cx="505267" cy="369332"/>
          </a:xfrm>
          <a:prstGeom prst="rect">
            <a:avLst/>
          </a:prstGeom>
          <a:noFill/>
        </p:spPr>
        <p:txBody>
          <a:bodyPr wrap="none" rtlCol="0">
            <a:spAutoFit/>
          </a:bodyPr>
          <a:lstStyle/>
          <a:p>
            <a:r>
              <a:rPr lang="en-US" dirty="0" smtClean="0"/>
              <a:t>Ref</a:t>
            </a:r>
            <a:endParaRPr lang="en-US" dirty="0"/>
          </a:p>
        </p:txBody>
      </p:sp>
      <p:sp>
        <p:nvSpPr>
          <p:cNvPr id="5" name="Slide Number Placeholder 4"/>
          <p:cNvSpPr>
            <a:spLocks noGrp="1"/>
          </p:cNvSpPr>
          <p:nvPr>
            <p:ph type="sldNum" sz="quarter" idx="12"/>
          </p:nvPr>
        </p:nvSpPr>
        <p:spPr/>
        <p:txBody>
          <a:bodyPr/>
          <a:lstStyle/>
          <a:p>
            <a:fld id="{9DA039C4-C5F2-1743-BB7A-5D831266C61E}" type="slidenum">
              <a:rPr lang="en-US" smtClean="0"/>
              <a:t>13</a:t>
            </a:fld>
            <a:endParaRPr lang="en-US"/>
          </a:p>
        </p:txBody>
      </p:sp>
    </p:spTree>
    <p:extLst>
      <p:ext uri="{BB962C8B-B14F-4D97-AF65-F5344CB8AC3E}">
        <p14:creationId xmlns:p14="http://schemas.microsoft.com/office/powerpoint/2010/main" val="560025097"/>
      </p:ext>
    </p:extLst>
  </p:cSld>
  <p:clrMapOvr>
    <a:masterClrMapping/>
  </p:clrMapOvr>
  <p:timing>
    <p:tnLst>
      <p:par>
        <p:cTn xmlns:p14="http://schemas.microsoft.com/office/powerpoint/2010/mai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Solutions</a:t>
            </a:r>
            <a:endParaRPr lang="en-US" dirty="0"/>
          </a:p>
        </p:txBody>
      </p:sp>
      <p:sp>
        <p:nvSpPr>
          <p:cNvPr id="3" name="Content Placeholder 2"/>
          <p:cNvSpPr>
            <a:spLocks noGrp="1"/>
          </p:cNvSpPr>
          <p:nvPr>
            <p:ph idx="1"/>
          </p:nvPr>
        </p:nvSpPr>
        <p:spPr>
          <a:xfrm>
            <a:off x="389464" y="4669943"/>
            <a:ext cx="7035802" cy="562458"/>
          </a:xfrm>
        </p:spPr>
        <p:txBody>
          <a:bodyPr>
            <a:normAutofit/>
          </a:bodyPr>
          <a:lstStyle/>
          <a:p>
            <a:r>
              <a:rPr lang="en-US" dirty="0" smtClean="0"/>
              <a:t>Tolerance of mismatches or gaps for each alignment</a:t>
            </a:r>
          </a:p>
        </p:txBody>
      </p:sp>
      <p:sp>
        <p:nvSpPr>
          <p:cNvPr id="5" name="Content Placeholder 2"/>
          <p:cNvSpPr txBox="1">
            <a:spLocks/>
          </p:cNvSpPr>
          <p:nvPr/>
        </p:nvSpPr>
        <p:spPr>
          <a:xfrm>
            <a:off x="389464" y="2895326"/>
            <a:ext cx="4538133" cy="457474"/>
          </a:xfrm>
          <a:prstGeom prst="rect">
            <a:avLst/>
          </a:prstGeom>
        </p:spPr>
        <p:txBody>
          <a:bodyPr vert="horz" lIns="91440" tIns="45720" rIns="91440" bIns="45720" rtlCol="0">
            <a:normAutofit fontScale="92500"/>
          </a:bodyPr>
          <a:lstStyle>
            <a:lvl1pPr marL="342900" indent="-342900" algn="l" defTabSz="457200" rtl="0" eaLnBrk="1" latinLnBrk="0" hangingPunct="1">
              <a:spcBef>
                <a:spcPct val="20000"/>
              </a:spcBef>
              <a:buFont typeface="Arial"/>
              <a:buChar char="•"/>
              <a:defRPr sz="24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4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4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4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r>
              <a:rPr lang="en-US" dirty="0" smtClean="0"/>
              <a:t>Longer reads or Paired-end reads</a:t>
            </a:r>
            <a:endParaRPr lang="en-US" dirty="0"/>
          </a:p>
        </p:txBody>
      </p:sp>
      <p:sp>
        <p:nvSpPr>
          <p:cNvPr id="7" name="Content Placeholder 2"/>
          <p:cNvSpPr txBox="1">
            <a:spLocks/>
          </p:cNvSpPr>
          <p:nvPr/>
        </p:nvSpPr>
        <p:spPr>
          <a:xfrm>
            <a:off x="389464" y="1074855"/>
            <a:ext cx="4538133" cy="457474"/>
          </a:xfrm>
          <a:prstGeom prst="rect">
            <a:avLst/>
          </a:prstGeom>
        </p:spPr>
        <p:txBody>
          <a:bodyPr vert="horz" lIns="91440" tIns="45720" rIns="91440" bIns="45720" rtlCol="0">
            <a:normAutofit/>
          </a:bodyPr>
          <a:lstStyle>
            <a:lvl1pPr marL="342900" indent="-342900" algn="l" defTabSz="457200" rtl="0" eaLnBrk="1" latinLnBrk="0" hangingPunct="1">
              <a:spcBef>
                <a:spcPct val="20000"/>
              </a:spcBef>
              <a:buFont typeface="Arial"/>
              <a:buChar char="•"/>
              <a:defRPr sz="24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4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4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4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r>
              <a:rPr lang="en-US" dirty="0" smtClean="0"/>
              <a:t>Unique mapped reads</a:t>
            </a:r>
            <a:endParaRPr lang="en-US" dirty="0"/>
          </a:p>
        </p:txBody>
      </p:sp>
      <p:sp>
        <p:nvSpPr>
          <p:cNvPr id="8" name="Rectangle 7"/>
          <p:cNvSpPr/>
          <p:nvPr/>
        </p:nvSpPr>
        <p:spPr>
          <a:xfrm flipV="1">
            <a:off x="1210732" y="2304788"/>
            <a:ext cx="6214534" cy="129564"/>
          </a:xfrm>
          <a:prstGeom prst="rect">
            <a:avLst/>
          </a:prstGeom>
          <a:solidFill>
            <a:srgbClr val="BFBFBF"/>
          </a:solidFill>
          <a:ln>
            <a:solidFill>
              <a:schemeClr val="tx1">
                <a:lumMod val="75000"/>
                <a:lumOff val="25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9" name="Rectangle 8"/>
          <p:cNvSpPr/>
          <p:nvPr/>
        </p:nvSpPr>
        <p:spPr>
          <a:xfrm flipV="1">
            <a:off x="1515533" y="2304667"/>
            <a:ext cx="1063351" cy="126999"/>
          </a:xfrm>
          <a:prstGeom prst="rect">
            <a:avLst/>
          </a:prstGeom>
          <a:solidFill>
            <a:schemeClr val="accent6">
              <a:lumMod val="75000"/>
            </a:schemeClr>
          </a:solidFill>
          <a:ln>
            <a:solidFill>
              <a:schemeClr val="accent6">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0" name="Rectangle 9"/>
          <p:cNvSpPr/>
          <p:nvPr/>
        </p:nvSpPr>
        <p:spPr>
          <a:xfrm flipV="1">
            <a:off x="4207933" y="2304668"/>
            <a:ext cx="889000" cy="129684"/>
          </a:xfrm>
          <a:prstGeom prst="rect">
            <a:avLst/>
          </a:prstGeom>
          <a:solidFill>
            <a:schemeClr val="accent6">
              <a:lumMod val="75000"/>
            </a:schemeClr>
          </a:solidFill>
          <a:ln>
            <a:solidFill>
              <a:schemeClr val="accent6">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cxnSp>
        <p:nvCxnSpPr>
          <p:cNvPr id="11" name="Straight Connector 10"/>
          <p:cNvCxnSpPr/>
          <p:nvPr/>
        </p:nvCxnSpPr>
        <p:spPr>
          <a:xfrm>
            <a:off x="5566541" y="1878898"/>
            <a:ext cx="546100" cy="0"/>
          </a:xfrm>
          <a:prstGeom prst="line">
            <a:avLst/>
          </a:prstGeom>
          <a:ln w="57150" cmpd="sng">
            <a:solidFill>
              <a:schemeClr val="accent4">
                <a:lumMod val="75000"/>
              </a:schemeClr>
            </a:solidFill>
          </a:ln>
          <a:effectLst/>
        </p:spPr>
        <p:style>
          <a:lnRef idx="2">
            <a:schemeClr val="accent1"/>
          </a:lnRef>
          <a:fillRef idx="0">
            <a:schemeClr val="accent1"/>
          </a:fillRef>
          <a:effectRef idx="1">
            <a:schemeClr val="accent1"/>
          </a:effectRef>
          <a:fontRef idx="minor">
            <a:schemeClr val="tx1"/>
          </a:fontRef>
        </p:style>
      </p:cxnSp>
      <p:cxnSp>
        <p:nvCxnSpPr>
          <p:cNvPr id="12" name="Straight Connector 11"/>
          <p:cNvCxnSpPr/>
          <p:nvPr/>
        </p:nvCxnSpPr>
        <p:spPr>
          <a:xfrm>
            <a:off x="2923239" y="1861335"/>
            <a:ext cx="615827" cy="0"/>
          </a:xfrm>
          <a:prstGeom prst="line">
            <a:avLst/>
          </a:prstGeom>
          <a:ln w="57150" cmpd="sng">
            <a:solidFill>
              <a:schemeClr val="accent6">
                <a:lumMod val="75000"/>
              </a:schemeClr>
            </a:solidFill>
          </a:ln>
          <a:effectLst/>
        </p:spPr>
        <p:style>
          <a:lnRef idx="2">
            <a:schemeClr val="accent1"/>
          </a:lnRef>
          <a:fillRef idx="0">
            <a:schemeClr val="accent1"/>
          </a:fillRef>
          <a:effectRef idx="1">
            <a:schemeClr val="accent1"/>
          </a:effectRef>
          <a:fontRef idx="minor">
            <a:schemeClr val="tx1"/>
          </a:fontRef>
        </p:style>
      </p:cxnSp>
      <p:sp>
        <p:nvSpPr>
          <p:cNvPr id="13" name="Parallelogram 12"/>
          <p:cNvSpPr/>
          <p:nvPr/>
        </p:nvSpPr>
        <p:spPr>
          <a:xfrm>
            <a:off x="1650999" y="1912135"/>
            <a:ext cx="1888066" cy="367229"/>
          </a:xfrm>
          <a:prstGeom prst="parallelogram">
            <a:avLst>
              <a:gd name="adj" fmla="val 342920"/>
            </a:avLst>
          </a:prstGeom>
          <a:solidFill>
            <a:schemeClr val="accent5">
              <a:lumMod val="20000"/>
              <a:lumOff val="8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4" name="Parallelogram 13"/>
          <p:cNvSpPr/>
          <p:nvPr/>
        </p:nvSpPr>
        <p:spPr>
          <a:xfrm flipH="1">
            <a:off x="2923238" y="1912135"/>
            <a:ext cx="1945089" cy="367229"/>
          </a:xfrm>
          <a:prstGeom prst="parallelogram">
            <a:avLst>
              <a:gd name="adj" fmla="val 374840"/>
            </a:avLst>
          </a:prstGeom>
          <a:solidFill>
            <a:schemeClr val="accent5">
              <a:lumMod val="20000"/>
              <a:lumOff val="8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5" name="TextBox 14"/>
          <p:cNvSpPr txBox="1"/>
          <p:nvPr/>
        </p:nvSpPr>
        <p:spPr>
          <a:xfrm>
            <a:off x="1876761" y="1615802"/>
            <a:ext cx="702123" cy="369332"/>
          </a:xfrm>
          <a:prstGeom prst="rect">
            <a:avLst/>
          </a:prstGeom>
          <a:noFill/>
        </p:spPr>
        <p:txBody>
          <a:bodyPr wrap="none" rtlCol="0">
            <a:spAutoFit/>
          </a:bodyPr>
          <a:lstStyle/>
          <a:p>
            <a:r>
              <a:rPr lang="en-US" dirty="0" smtClean="0"/>
              <a:t>reads</a:t>
            </a:r>
            <a:endParaRPr lang="en-US" dirty="0"/>
          </a:p>
        </p:txBody>
      </p:sp>
      <p:sp>
        <p:nvSpPr>
          <p:cNvPr id="16" name="Parallelogram 15"/>
          <p:cNvSpPr/>
          <p:nvPr/>
        </p:nvSpPr>
        <p:spPr>
          <a:xfrm flipH="1">
            <a:off x="5566827" y="1912764"/>
            <a:ext cx="545814" cy="367229"/>
          </a:xfrm>
          <a:prstGeom prst="parallelogram">
            <a:avLst>
              <a:gd name="adj" fmla="val 0"/>
            </a:avLst>
          </a:prstGeom>
          <a:solidFill>
            <a:schemeClr val="accent5">
              <a:lumMod val="20000"/>
              <a:lumOff val="8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7" name="Rectangle 16"/>
          <p:cNvSpPr/>
          <p:nvPr/>
        </p:nvSpPr>
        <p:spPr>
          <a:xfrm flipV="1">
            <a:off x="5566827" y="2301983"/>
            <a:ext cx="545814" cy="129683"/>
          </a:xfrm>
          <a:prstGeom prst="rect">
            <a:avLst/>
          </a:prstGeom>
          <a:solidFill>
            <a:schemeClr val="accent4">
              <a:lumMod val="75000"/>
            </a:schemeClr>
          </a:solidFill>
          <a:ln>
            <a:solidFill>
              <a:schemeClr val="accent4">
                <a:lumMod val="75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8" name="TextBox 17"/>
          <p:cNvSpPr txBox="1"/>
          <p:nvPr/>
        </p:nvSpPr>
        <p:spPr>
          <a:xfrm>
            <a:off x="5647266" y="1487858"/>
            <a:ext cx="364202" cy="369332"/>
          </a:xfrm>
          <a:prstGeom prst="rect">
            <a:avLst/>
          </a:prstGeom>
          <a:noFill/>
        </p:spPr>
        <p:txBody>
          <a:bodyPr wrap="none" rtlCol="0">
            <a:spAutoFit/>
          </a:bodyPr>
          <a:lstStyle/>
          <a:p>
            <a:r>
              <a:rPr lang="en-US" dirty="0" smtClean="0">
                <a:solidFill>
                  <a:srgbClr val="008000"/>
                </a:solidFill>
                <a:latin typeface="Zapf Dingbats"/>
                <a:ea typeface="Zapf Dingbats"/>
                <a:cs typeface="Zapf Dingbats"/>
                <a:sym typeface="Zapf Dingbats"/>
              </a:rPr>
              <a:t>✓</a:t>
            </a:r>
            <a:endParaRPr lang="en-US" dirty="0">
              <a:solidFill>
                <a:srgbClr val="008000"/>
              </a:solidFill>
            </a:endParaRPr>
          </a:p>
        </p:txBody>
      </p:sp>
      <p:sp>
        <p:nvSpPr>
          <p:cNvPr id="19" name="TextBox 18"/>
          <p:cNvSpPr txBox="1"/>
          <p:nvPr/>
        </p:nvSpPr>
        <p:spPr>
          <a:xfrm>
            <a:off x="3049643" y="1487858"/>
            <a:ext cx="338554" cy="369332"/>
          </a:xfrm>
          <a:prstGeom prst="rect">
            <a:avLst/>
          </a:prstGeom>
          <a:noFill/>
        </p:spPr>
        <p:txBody>
          <a:bodyPr wrap="none" rtlCol="0">
            <a:spAutoFit/>
          </a:bodyPr>
          <a:lstStyle/>
          <a:p>
            <a:r>
              <a:rPr lang="en-US" dirty="0" smtClean="0">
                <a:solidFill>
                  <a:srgbClr val="FF0000"/>
                </a:solidFill>
                <a:latin typeface="Zapf Dingbats"/>
                <a:ea typeface="Zapf Dingbats"/>
                <a:cs typeface="Zapf Dingbats"/>
                <a:sym typeface="Zapf Dingbats"/>
              </a:rPr>
              <a:t>✗</a:t>
            </a:r>
            <a:endParaRPr lang="en-US" dirty="0">
              <a:solidFill>
                <a:srgbClr val="FF0000"/>
              </a:solidFill>
            </a:endParaRPr>
          </a:p>
        </p:txBody>
      </p:sp>
      <p:sp>
        <p:nvSpPr>
          <p:cNvPr id="20" name="TextBox 19"/>
          <p:cNvSpPr txBox="1"/>
          <p:nvPr/>
        </p:nvSpPr>
        <p:spPr>
          <a:xfrm>
            <a:off x="589829" y="2168830"/>
            <a:ext cx="505267" cy="369332"/>
          </a:xfrm>
          <a:prstGeom prst="rect">
            <a:avLst/>
          </a:prstGeom>
          <a:noFill/>
        </p:spPr>
        <p:txBody>
          <a:bodyPr wrap="none" rtlCol="0">
            <a:spAutoFit/>
          </a:bodyPr>
          <a:lstStyle/>
          <a:p>
            <a:r>
              <a:rPr lang="en-US" dirty="0" smtClean="0"/>
              <a:t>Ref</a:t>
            </a:r>
            <a:endParaRPr lang="en-US" dirty="0"/>
          </a:p>
        </p:txBody>
      </p:sp>
      <p:grpSp>
        <p:nvGrpSpPr>
          <p:cNvPr id="57" name="Group 56"/>
          <p:cNvGrpSpPr/>
          <p:nvPr/>
        </p:nvGrpSpPr>
        <p:grpSpPr>
          <a:xfrm>
            <a:off x="528439" y="3367543"/>
            <a:ext cx="7032293" cy="974010"/>
            <a:chOff x="528439" y="3367543"/>
            <a:chExt cx="7032293" cy="974010"/>
          </a:xfrm>
        </p:grpSpPr>
        <p:sp>
          <p:nvSpPr>
            <p:cNvPr id="21" name="Rectangle 20"/>
            <p:cNvSpPr/>
            <p:nvPr/>
          </p:nvSpPr>
          <p:spPr>
            <a:xfrm flipV="1">
              <a:off x="1346198" y="4108179"/>
              <a:ext cx="6214534" cy="129564"/>
            </a:xfrm>
            <a:prstGeom prst="rect">
              <a:avLst/>
            </a:prstGeom>
            <a:solidFill>
              <a:srgbClr val="BFBFBF"/>
            </a:solidFill>
            <a:ln>
              <a:solidFill>
                <a:schemeClr val="tx1">
                  <a:lumMod val="75000"/>
                  <a:lumOff val="25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2" name="Rectangle 21"/>
            <p:cNvSpPr/>
            <p:nvPr/>
          </p:nvSpPr>
          <p:spPr>
            <a:xfrm flipV="1">
              <a:off x="1650999" y="4108058"/>
              <a:ext cx="1063351" cy="126999"/>
            </a:xfrm>
            <a:prstGeom prst="rect">
              <a:avLst/>
            </a:prstGeom>
            <a:solidFill>
              <a:schemeClr val="accent6">
                <a:lumMod val="75000"/>
              </a:schemeClr>
            </a:solidFill>
            <a:ln>
              <a:solidFill>
                <a:schemeClr val="accent6">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3" name="Rectangle 22"/>
            <p:cNvSpPr/>
            <p:nvPr/>
          </p:nvSpPr>
          <p:spPr>
            <a:xfrm flipV="1">
              <a:off x="4343399" y="4108059"/>
              <a:ext cx="889000" cy="129684"/>
            </a:xfrm>
            <a:prstGeom prst="rect">
              <a:avLst/>
            </a:prstGeom>
            <a:solidFill>
              <a:schemeClr val="accent6">
                <a:lumMod val="75000"/>
              </a:schemeClr>
            </a:solidFill>
            <a:ln>
              <a:solidFill>
                <a:schemeClr val="accent6">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cxnSp>
          <p:nvCxnSpPr>
            <p:cNvPr id="25" name="Straight Connector 24"/>
            <p:cNvCxnSpPr/>
            <p:nvPr/>
          </p:nvCxnSpPr>
          <p:spPr>
            <a:xfrm>
              <a:off x="1792091" y="3654929"/>
              <a:ext cx="922259" cy="0"/>
            </a:xfrm>
            <a:prstGeom prst="line">
              <a:avLst/>
            </a:prstGeom>
            <a:ln w="57150" cmpd="sng">
              <a:solidFill>
                <a:schemeClr val="accent6">
                  <a:lumMod val="75000"/>
                </a:schemeClr>
              </a:solidFill>
            </a:ln>
            <a:effectLst/>
          </p:spPr>
          <p:style>
            <a:lnRef idx="2">
              <a:schemeClr val="accent1"/>
            </a:lnRef>
            <a:fillRef idx="0">
              <a:schemeClr val="accent1"/>
            </a:fillRef>
            <a:effectRef idx="1">
              <a:schemeClr val="accent1"/>
            </a:effectRef>
            <a:fontRef idx="minor">
              <a:schemeClr val="tx1"/>
            </a:fontRef>
          </p:style>
        </p:cxnSp>
        <p:sp>
          <p:nvSpPr>
            <p:cNvPr id="26" name="Parallelogram 25"/>
            <p:cNvSpPr/>
            <p:nvPr/>
          </p:nvSpPr>
          <p:spPr>
            <a:xfrm>
              <a:off x="1792091" y="3707059"/>
              <a:ext cx="1231654" cy="367229"/>
            </a:xfrm>
            <a:prstGeom prst="parallelogram">
              <a:avLst>
                <a:gd name="adj" fmla="val 0"/>
              </a:avLst>
            </a:prstGeom>
            <a:solidFill>
              <a:schemeClr val="accent5">
                <a:lumMod val="20000"/>
                <a:lumOff val="8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8" name="TextBox 27"/>
            <p:cNvSpPr txBox="1"/>
            <p:nvPr/>
          </p:nvSpPr>
          <p:spPr>
            <a:xfrm>
              <a:off x="528439" y="3419193"/>
              <a:ext cx="702123" cy="369332"/>
            </a:xfrm>
            <a:prstGeom prst="rect">
              <a:avLst/>
            </a:prstGeom>
            <a:noFill/>
          </p:spPr>
          <p:txBody>
            <a:bodyPr wrap="none" rtlCol="0">
              <a:spAutoFit/>
            </a:bodyPr>
            <a:lstStyle/>
            <a:p>
              <a:r>
                <a:rPr lang="en-US" dirty="0" smtClean="0"/>
                <a:t>reads</a:t>
              </a:r>
              <a:endParaRPr lang="en-US" dirty="0"/>
            </a:p>
          </p:txBody>
        </p:sp>
        <p:sp>
          <p:nvSpPr>
            <p:cNvPr id="31" name="TextBox 30"/>
            <p:cNvSpPr txBox="1"/>
            <p:nvPr/>
          </p:nvSpPr>
          <p:spPr>
            <a:xfrm>
              <a:off x="725295" y="3972221"/>
              <a:ext cx="505267" cy="369332"/>
            </a:xfrm>
            <a:prstGeom prst="rect">
              <a:avLst/>
            </a:prstGeom>
            <a:noFill/>
          </p:spPr>
          <p:txBody>
            <a:bodyPr wrap="none" rtlCol="0">
              <a:spAutoFit/>
            </a:bodyPr>
            <a:lstStyle/>
            <a:p>
              <a:r>
                <a:rPr lang="en-US" dirty="0" smtClean="0"/>
                <a:t>Ref</a:t>
              </a:r>
              <a:endParaRPr lang="en-US" dirty="0"/>
            </a:p>
          </p:txBody>
        </p:sp>
        <p:cxnSp>
          <p:nvCxnSpPr>
            <p:cNvPr id="35" name="Straight Connector 34"/>
            <p:cNvCxnSpPr/>
            <p:nvPr/>
          </p:nvCxnSpPr>
          <p:spPr>
            <a:xfrm>
              <a:off x="2714350" y="3654929"/>
              <a:ext cx="309395" cy="0"/>
            </a:xfrm>
            <a:prstGeom prst="line">
              <a:avLst/>
            </a:prstGeom>
            <a:ln w="57150" cmpd="sng">
              <a:solidFill>
                <a:schemeClr val="bg1">
                  <a:lumMod val="65000"/>
                </a:schemeClr>
              </a:solidFill>
            </a:ln>
            <a:effectLst/>
          </p:spPr>
          <p:style>
            <a:lnRef idx="2">
              <a:schemeClr val="accent1"/>
            </a:lnRef>
            <a:fillRef idx="0">
              <a:schemeClr val="accent1"/>
            </a:fillRef>
            <a:effectRef idx="1">
              <a:schemeClr val="accent1"/>
            </a:effectRef>
            <a:fontRef idx="minor">
              <a:schemeClr val="tx1"/>
            </a:fontRef>
          </p:style>
        </p:cxnSp>
        <p:cxnSp>
          <p:nvCxnSpPr>
            <p:cNvPr id="38" name="Straight Connector 37"/>
            <p:cNvCxnSpPr/>
            <p:nvPr/>
          </p:nvCxnSpPr>
          <p:spPr>
            <a:xfrm>
              <a:off x="4416755" y="3654929"/>
              <a:ext cx="510842" cy="0"/>
            </a:xfrm>
            <a:prstGeom prst="line">
              <a:avLst/>
            </a:prstGeom>
            <a:ln w="57150" cmpd="sng">
              <a:solidFill>
                <a:schemeClr val="accent6">
                  <a:lumMod val="75000"/>
                </a:schemeClr>
              </a:solidFill>
            </a:ln>
            <a:effectLst/>
          </p:spPr>
          <p:style>
            <a:lnRef idx="2">
              <a:schemeClr val="accent1"/>
            </a:lnRef>
            <a:fillRef idx="0">
              <a:schemeClr val="accent1"/>
            </a:fillRef>
            <a:effectRef idx="1">
              <a:schemeClr val="accent1"/>
            </a:effectRef>
            <a:fontRef idx="minor">
              <a:schemeClr val="tx1"/>
            </a:fontRef>
          </p:style>
        </p:cxnSp>
        <p:cxnSp>
          <p:nvCxnSpPr>
            <p:cNvPr id="40" name="Straight Connector 39"/>
            <p:cNvCxnSpPr/>
            <p:nvPr/>
          </p:nvCxnSpPr>
          <p:spPr>
            <a:xfrm>
              <a:off x="5159889" y="3654929"/>
              <a:ext cx="97543" cy="1330"/>
            </a:xfrm>
            <a:prstGeom prst="line">
              <a:avLst/>
            </a:prstGeom>
            <a:ln w="57150" cmpd="sng">
              <a:solidFill>
                <a:schemeClr val="accent6">
                  <a:lumMod val="75000"/>
                </a:schemeClr>
              </a:solidFill>
            </a:ln>
            <a:effectLst/>
          </p:spPr>
          <p:style>
            <a:lnRef idx="2">
              <a:schemeClr val="accent1"/>
            </a:lnRef>
            <a:fillRef idx="0">
              <a:schemeClr val="accent1"/>
            </a:fillRef>
            <a:effectRef idx="1">
              <a:schemeClr val="accent1"/>
            </a:effectRef>
            <a:fontRef idx="minor">
              <a:schemeClr val="tx1"/>
            </a:fontRef>
          </p:style>
        </p:cxnSp>
        <p:cxnSp>
          <p:nvCxnSpPr>
            <p:cNvPr id="41" name="Straight Connector 40"/>
            <p:cNvCxnSpPr/>
            <p:nvPr/>
          </p:nvCxnSpPr>
          <p:spPr>
            <a:xfrm>
              <a:off x="5257432" y="3654929"/>
              <a:ext cx="309395" cy="0"/>
            </a:xfrm>
            <a:prstGeom prst="line">
              <a:avLst/>
            </a:prstGeom>
            <a:ln w="57150" cmpd="sng">
              <a:solidFill>
                <a:schemeClr val="bg1">
                  <a:lumMod val="65000"/>
                </a:schemeClr>
              </a:solidFill>
            </a:ln>
            <a:effectLst/>
          </p:spPr>
          <p:style>
            <a:lnRef idx="2">
              <a:schemeClr val="accent1"/>
            </a:lnRef>
            <a:fillRef idx="0">
              <a:schemeClr val="accent1"/>
            </a:fillRef>
            <a:effectRef idx="1">
              <a:schemeClr val="accent1"/>
            </a:effectRef>
            <a:fontRef idx="minor">
              <a:schemeClr val="tx1"/>
            </a:fontRef>
          </p:style>
        </p:cxnSp>
        <p:sp>
          <p:nvSpPr>
            <p:cNvPr id="43" name="TextBox 42"/>
            <p:cNvSpPr txBox="1"/>
            <p:nvPr/>
          </p:nvSpPr>
          <p:spPr>
            <a:xfrm>
              <a:off x="4868327" y="3367543"/>
              <a:ext cx="361748" cy="400110"/>
            </a:xfrm>
            <a:prstGeom prst="rect">
              <a:avLst/>
            </a:prstGeom>
            <a:noFill/>
          </p:spPr>
          <p:txBody>
            <a:bodyPr wrap="none" rtlCol="0">
              <a:spAutoFit/>
            </a:bodyPr>
            <a:lstStyle/>
            <a:p>
              <a:r>
                <a:rPr lang="en-US" sz="2000" dirty="0" smtClean="0"/>
                <a:t>…</a:t>
              </a:r>
              <a:endParaRPr lang="en-US" sz="2000" dirty="0"/>
            </a:p>
          </p:txBody>
        </p:sp>
        <p:sp>
          <p:nvSpPr>
            <p:cNvPr id="44" name="Parallelogram 43"/>
            <p:cNvSpPr/>
            <p:nvPr/>
          </p:nvSpPr>
          <p:spPr>
            <a:xfrm>
              <a:off x="4416755" y="3708426"/>
              <a:ext cx="510842" cy="367229"/>
            </a:xfrm>
            <a:prstGeom prst="parallelogram">
              <a:avLst>
                <a:gd name="adj" fmla="val 0"/>
              </a:avLst>
            </a:prstGeom>
            <a:solidFill>
              <a:schemeClr val="accent5">
                <a:lumMod val="20000"/>
                <a:lumOff val="8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5" name="Parallelogram 44"/>
            <p:cNvSpPr/>
            <p:nvPr/>
          </p:nvSpPr>
          <p:spPr>
            <a:xfrm>
              <a:off x="5159889" y="3707059"/>
              <a:ext cx="406652" cy="367229"/>
            </a:xfrm>
            <a:prstGeom prst="parallelogram">
              <a:avLst>
                <a:gd name="adj" fmla="val 0"/>
              </a:avLst>
            </a:prstGeom>
            <a:solidFill>
              <a:schemeClr val="accent5">
                <a:lumMod val="20000"/>
                <a:lumOff val="8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cxnSp>
        <p:nvCxnSpPr>
          <p:cNvPr id="47" name="Straight Connector 46"/>
          <p:cNvCxnSpPr/>
          <p:nvPr/>
        </p:nvCxnSpPr>
        <p:spPr>
          <a:xfrm>
            <a:off x="3472975" y="5359400"/>
            <a:ext cx="0" cy="169334"/>
          </a:xfrm>
          <a:prstGeom prst="line">
            <a:avLst/>
          </a:prstGeom>
          <a:ln>
            <a:solidFill>
              <a:schemeClr val="tx1">
                <a:lumMod val="50000"/>
                <a:lumOff val="50000"/>
              </a:schemeClr>
            </a:solidFill>
          </a:ln>
          <a:effectLst/>
        </p:spPr>
        <p:style>
          <a:lnRef idx="2">
            <a:schemeClr val="accent1"/>
          </a:lnRef>
          <a:fillRef idx="0">
            <a:schemeClr val="accent1"/>
          </a:fillRef>
          <a:effectRef idx="1">
            <a:schemeClr val="accent1"/>
          </a:effectRef>
          <a:fontRef idx="minor">
            <a:schemeClr val="tx1"/>
          </a:fontRef>
        </p:style>
      </p:cxnSp>
      <p:cxnSp>
        <p:nvCxnSpPr>
          <p:cNvPr id="48" name="Straight Connector 47"/>
          <p:cNvCxnSpPr/>
          <p:nvPr/>
        </p:nvCxnSpPr>
        <p:spPr>
          <a:xfrm>
            <a:off x="3651985" y="5359400"/>
            <a:ext cx="0" cy="169334"/>
          </a:xfrm>
          <a:prstGeom prst="line">
            <a:avLst/>
          </a:prstGeom>
          <a:ln>
            <a:solidFill>
              <a:schemeClr val="tx1">
                <a:lumMod val="50000"/>
                <a:lumOff val="50000"/>
              </a:schemeClr>
            </a:solidFill>
          </a:ln>
          <a:effectLst/>
        </p:spPr>
        <p:style>
          <a:lnRef idx="2">
            <a:schemeClr val="accent1"/>
          </a:lnRef>
          <a:fillRef idx="0">
            <a:schemeClr val="accent1"/>
          </a:fillRef>
          <a:effectRef idx="1">
            <a:schemeClr val="accent1"/>
          </a:effectRef>
          <a:fontRef idx="minor">
            <a:schemeClr val="tx1"/>
          </a:fontRef>
        </p:style>
      </p:cxnSp>
      <p:cxnSp>
        <p:nvCxnSpPr>
          <p:cNvPr id="49" name="Straight Connector 48"/>
          <p:cNvCxnSpPr/>
          <p:nvPr/>
        </p:nvCxnSpPr>
        <p:spPr>
          <a:xfrm>
            <a:off x="3393140" y="5359400"/>
            <a:ext cx="0" cy="169334"/>
          </a:xfrm>
          <a:prstGeom prst="line">
            <a:avLst/>
          </a:prstGeom>
          <a:ln>
            <a:solidFill>
              <a:schemeClr val="tx1">
                <a:lumMod val="50000"/>
                <a:lumOff val="50000"/>
              </a:schemeClr>
            </a:solidFill>
          </a:ln>
          <a:effectLst/>
        </p:spPr>
        <p:style>
          <a:lnRef idx="2">
            <a:schemeClr val="accent1"/>
          </a:lnRef>
          <a:fillRef idx="0">
            <a:schemeClr val="accent1"/>
          </a:fillRef>
          <a:effectRef idx="1">
            <a:schemeClr val="accent1"/>
          </a:effectRef>
          <a:fontRef idx="minor">
            <a:schemeClr val="tx1"/>
          </a:fontRef>
        </p:style>
      </p:cxnSp>
      <p:cxnSp>
        <p:nvCxnSpPr>
          <p:cNvPr id="50" name="Straight Connector 49"/>
          <p:cNvCxnSpPr/>
          <p:nvPr/>
        </p:nvCxnSpPr>
        <p:spPr>
          <a:xfrm>
            <a:off x="3741490" y="5359400"/>
            <a:ext cx="0" cy="169334"/>
          </a:xfrm>
          <a:prstGeom prst="line">
            <a:avLst/>
          </a:prstGeom>
          <a:ln>
            <a:solidFill>
              <a:schemeClr val="tx1">
                <a:lumMod val="50000"/>
                <a:lumOff val="50000"/>
              </a:schemeClr>
            </a:solidFill>
          </a:ln>
          <a:effectLst/>
        </p:spPr>
        <p:style>
          <a:lnRef idx="2">
            <a:schemeClr val="accent1"/>
          </a:lnRef>
          <a:fillRef idx="0">
            <a:schemeClr val="accent1"/>
          </a:fillRef>
          <a:effectRef idx="1">
            <a:schemeClr val="accent1"/>
          </a:effectRef>
          <a:fontRef idx="minor">
            <a:schemeClr val="tx1"/>
          </a:fontRef>
        </p:style>
      </p:cxnSp>
      <p:cxnSp>
        <p:nvCxnSpPr>
          <p:cNvPr id="51" name="Straight Connector 50"/>
          <p:cNvCxnSpPr/>
          <p:nvPr/>
        </p:nvCxnSpPr>
        <p:spPr>
          <a:xfrm>
            <a:off x="3830995" y="5359400"/>
            <a:ext cx="0" cy="169334"/>
          </a:xfrm>
          <a:prstGeom prst="line">
            <a:avLst/>
          </a:prstGeom>
          <a:ln>
            <a:solidFill>
              <a:schemeClr val="tx1">
                <a:lumMod val="50000"/>
                <a:lumOff val="50000"/>
              </a:schemeClr>
            </a:solidFill>
          </a:ln>
          <a:effectLst/>
        </p:spPr>
        <p:style>
          <a:lnRef idx="2">
            <a:schemeClr val="accent1"/>
          </a:lnRef>
          <a:fillRef idx="0">
            <a:schemeClr val="accent1"/>
          </a:fillRef>
          <a:effectRef idx="1">
            <a:schemeClr val="accent1"/>
          </a:effectRef>
          <a:fontRef idx="minor">
            <a:schemeClr val="tx1"/>
          </a:fontRef>
        </p:style>
      </p:cxnSp>
      <p:cxnSp>
        <p:nvCxnSpPr>
          <p:cNvPr id="52" name="Straight Connector 51"/>
          <p:cNvCxnSpPr/>
          <p:nvPr/>
        </p:nvCxnSpPr>
        <p:spPr>
          <a:xfrm>
            <a:off x="4010005" y="5359400"/>
            <a:ext cx="0" cy="169334"/>
          </a:xfrm>
          <a:prstGeom prst="line">
            <a:avLst/>
          </a:prstGeom>
          <a:ln>
            <a:solidFill>
              <a:schemeClr val="tx1">
                <a:lumMod val="50000"/>
                <a:lumOff val="50000"/>
              </a:schemeClr>
            </a:solidFill>
          </a:ln>
          <a:effectLst/>
        </p:spPr>
        <p:style>
          <a:lnRef idx="2">
            <a:schemeClr val="accent1"/>
          </a:lnRef>
          <a:fillRef idx="0">
            <a:schemeClr val="accent1"/>
          </a:fillRef>
          <a:effectRef idx="1">
            <a:schemeClr val="accent1"/>
          </a:effectRef>
          <a:fontRef idx="minor">
            <a:schemeClr val="tx1"/>
          </a:fontRef>
        </p:style>
      </p:cxnSp>
      <p:cxnSp>
        <p:nvCxnSpPr>
          <p:cNvPr id="53" name="Straight Connector 52"/>
          <p:cNvCxnSpPr/>
          <p:nvPr/>
        </p:nvCxnSpPr>
        <p:spPr>
          <a:xfrm>
            <a:off x="3920500" y="5359400"/>
            <a:ext cx="0" cy="169334"/>
          </a:xfrm>
          <a:prstGeom prst="line">
            <a:avLst/>
          </a:prstGeom>
          <a:ln>
            <a:solidFill>
              <a:schemeClr val="tx1">
                <a:lumMod val="50000"/>
                <a:lumOff val="50000"/>
              </a:schemeClr>
            </a:solidFill>
          </a:ln>
          <a:effectLst/>
        </p:spPr>
        <p:style>
          <a:lnRef idx="2">
            <a:schemeClr val="accent1"/>
          </a:lnRef>
          <a:fillRef idx="0">
            <a:schemeClr val="accent1"/>
          </a:fillRef>
          <a:effectRef idx="1">
            <a:schemeClr val="accent1"/>
          </a:effectRef>
          <a:fontRef idx="minor">
            <a:schemeClr val="tx1"/>
          </a:fontRef>
        </p:style>
      </p:cxnSp>
      <p:cxnSp>
        <p:nvCxnSpPr>
          <p:cNvPr id="54" name="Straight Connector 53"/>
          <p:cNvCxnSpPr/>
          <p:nvPr/>
        </p:nvCxnSpPr>
        <p:spPr>
          <a:xfrm>
            <a:off x="4099512" y="5359400"/>
            <a:ext cx="0" cy="169334"/>
          </a:xfrm>
          <a:prstGeom prst="line">
            <a:avLst/>
          </a:prstGeom>
          <a:ln>
            <a:solidFill>
              <a:schemeClr val="tx1">
                <a:lumMod val="50000"/>
                <a:lumOff val="50000"/>
              </a:schemeClr>
            </a:solidFill>
          </a:ln>
          <a:effectLst/>
        </p:spPr>
        <p:style>
          <a:lnRef idx="2">
            <a:schemeClr val="accent1"/>
          </a:lnRef>
          <a:fillRef idx="0">
            <a:schemeClr val="accent1"/>
          </a:fillRef>
          <a:effectRef idx="1">
            <a:schemeClr val="accent1"/>
          </a:effectRef>
          <a:fontRef idx="minor">
            <a:schemeClr val="tx1"/>
          </a:fontRef>
        </p:style>
      </p:cxnSp>
      <p:cxnSp>
        <p:nvCxnSpPr>
          <p:cNvPr id="55" name="Straight Connector 54"/>
          <p:cNvCxnSpPr/>
          <p:nvPr/>
        </p:nvCxnSpPr>
        <p:spPr>
          <a:xfrm>
            <a:off x="3345975" y="5317061"/>
            <a:ext cx="812800" cy="0"/>
          </a:xfrm>
          <a:prstGeom prst="line">
            <a:avLst/>
          </a:prstGeom>
          <a:ln w="57150" cmpd="sng">
            <a:solidFill>
              <a:schemeClr val="accent1">
                <a:lumMod val="75000"/>
              </a:schemeClr>
            </a:solidFill>
          </a:ln>
          <a:effectLst/>
        </p:spPr>
        <p:style>
          <a:lnRef idx="2">
            <a:schemeClr val="accent1"/>
          </a:lnRef>
          <a:fillRef idx="0">
            <a:schemeClr val="accent1"/>
          </a:fillRef>
          <a:effectRef idx="1">
            <a:schemeClr val="accent1"/>
          </a:effectRef>
          <a:fontRef idx="minor">
            <a:schemeClr val="tx1"/>
          </a:fontRef>
        </p:style>
      </p:cxnSp>
      <p:sp>
        <p:nvSpPr>
          <p:cNvPr id="56" name="Rectangle 55"/>
          <p:cNvSpPr/>
          <p:nvPr/>
        </p:nvSpPr>
        <p:spPr>
          <a:xfrm flipV="1">
            <a:off x="1246243" y="5555981"/>
            <a:ext cx="6214534" cy="129564"/>
          </a:xfrm>
          <a:prstGeom prst="rect">
            <a:avLst/>
          </a:prstGeom>
          <a:solidFill>
            <a:srgbClr val="BFBFBF"/>
          </a:solidFill>
          <a:ln>
            <a:solidFill>
              <a:schemeClr val="tx1">
                <a:lumMod val="75000"/>
                <a:lumOff val="25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 name="Slide Number Placeholder 3"/>
          <p:cNvSpPr>
            <a:spLocks noGrp="1"/>
          </p:cNvSpPr>
          <p:nvPr>
            <p:ph type="sldNum" sz="quarter" idx="12"/>
          </p:nvPr>
        </p:nvSpPr>
        <p:spPr/>
        <p:txBody>
          <a:bodyPr/>
          <a:lstStyle/>
          <a:p>
            <a:fld id="{9DA039C4-C5F2-1743-BB7A-5D831266C61E}" type="slidenum">
              <a:rPr lang="en-US" smtClean="0"/>
              <a:t>14</a:t>
            </a:fld>
            <a:endParaRPr lang="en-US"/>
          </a:p>
        </p:txBody>
      </p:sp>
    </p:spTree>
    <p:extLst>
      <p:ext uri="{BB962C8B-B14F-4D97-AF65-F5344CB8AC3E}">
        <p14:creationId xmlns:p14="http://schemas.microsoft.com/office/powerpoint/2010/main" val="164560283"/>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9"/>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8"/>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5"/>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57"/>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0" end="0"/>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47"/>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48"/>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49"/>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50"/>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51"/>
                                        </p:tgtEl>
                                        <p:attrNameLst>
                                          <p:attrName>style.visibility</p:attrName>
                                        </p:attrNameLst>
                                      </p:cBhvr>
                                      <p:to>
                                        <p:strVal val="visible"/>
                                      </p:to>
                                    </p:set>
                                  </p:childTnLst>
                                </p:cTn>
                              </p:par>
                              <p:par>
                                <p:cTn id="29" presetID="1" presetClass="entr" presetSubtype="0" fill="hold" nodeType="withEffect">
                                  <p:stCondLst>
                                    <p:cond delay="0"/>
                                  </p:stCondLst>
                                  <p:childTnLst>
                                    <p:set>
                                      <p:cBhvr>
                                        <p:cTn id="30" dur="1" fill="hold">
                                          <p:stCondLst>
                                            <p:cond delay="0"/>
                                          </p:stCondLst>
                                        </p:cTn>
                                        <p:tgtEl>
                                          <p:spTgt spid="52"/>
                                        </p:tgtEl>
                                        <p:attrNameLst>
                                          <p:attrName>style.visibility</p:attrName>
                                        </p:attrNameLst>
                                      </p:cBhvr>
                                      <p:to>
                                        <p:strVal val="visible"/>
                                      </p:to>
                                    </p:set>
                                  </p:childTnLst>
                                </p:cTn>
                              </p:par>
                              <p:par>
                                <p:cTn id="31" presetID="1" presetClass="entr" presetSubtype="0" fill="hold" nodeType="withEffect">
                                  <p:stCondLst>
                                    <p:cond delay="0"/>
                                  </p:stCondLst>
                                  <p:childTnLst>
                                    <p:set>
                                      <p:cBhvr>
                                        <p:cTn id="32" dur="1" fill="hold">
                                          <p:stCondLst>
                                            <p:cond delay="0"/>
                                          </p:stCondLst>
                                        </p:cTn>
                                        <p:tgtEl>
                                          <p:spTgt spid="53"/>
                                        </p:tgtEl>
                                        <p:attrNameLst>
                                          <p:attrName>style.visibility</p:attrName>
                                        </p:attrNameLst>
                                      </p:cBhvr>
                                      <p:to>
                                        <p:strVal val="visible"/>
                                      </p:to>
                                    </p:set>
                                  </p:childTnLst>
                                </p:cTn>
                              </p:par>
                              <p:par>
                                <p:cTn id="33" presetID="1" presetClass="entr" presetSubtype="0" fill="hold" nodeType="withEffect">
                                  <p:stCondLst>
                                    <p:cond delay="0"/>
                                  </p:stCondLst>
                                  <p:childTnLst>
                                    <p:set>
                                      <p:cBhvr>
                                        <p:cTn id="34" dur="1" fill="hold">
                                          <p:stCondLst>
                                            <p:cond delay="0"/>
                                          </p:stCondLst>
                                        </p:cTn>
                                        <p:tgtEl>
                                          <p:spTgt spid="54"/>
                                        </p:tgtEl>
                                        <p:attrNameLst>
                                          <p:attrName>style.visibility</p:attrName>
                                        </p:attrNameLst>
                                      </p:cBhvr>
                                      <p:to>
                                        <p:strVal val="visible"/>
                                      </p:to>
                                    </p:set>
                                  </p:childTnLst>
                                </p:cTn>
                              </p:par>
                              <p:par>
                                <p:cTn id="35" presetID="1" presetClass="entr" presetSubtype="0" fill="hold" nodeType="withEffect">
                                  <p:stCondLst>
                                    <p:cond delay="0"/>
                                  </p:stCondLst>
                                  <p:childTnLst>
                                    <p:set>
                                      <p:cBhvr>
                                        <p:cTn id="36" dur="1" fill="hold">
                                          <p:stCondLst>
                                            <p:cond delay="0"/>
                                          </p:stCondLst>
                                        </p:cTn>
                                        <p:tgtEl>
                                          <p:spTgt spid="55"/>
                                        </p:tgtEl>
                                        <p:attrNameLst>
                                          <p:attrName>style.visibility</p:attrName>
                                        </p:attrNameLst>
                                      </p:cBhvr>
                                      <p:to>
                                        <p:strVal val="visible"/>
                                      </p:to>
                                    </p:set>
                                  </p:childTnLst>
                                </p:cTn>
                              </p:par>
                              <p:par>
                                <p:cTn id="37" presetID="1" presetClass="entr" presetSubtype="0" fill="hold" grpId="0" nodeType="withEffect">
                                  <p:stCondLst>
                                    <p:cond delay="0"/>
                                  </p:stCondLst>
                                  <p:childTnLst>
                                    <p:set>
                                      <p:cBhvr>
                                        <p:cTn id="38" dur="1" fill="hold">
                                          <p:stCondLst>
                                            <p:cond delay="0"/>
                                          </p:stCondLst>
                                        </p:cTn>
                                        <p:tgtEl>
                                          <p:spTgt spid="5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5" grpId="0"/>
      <p:bldP spid="18" grpId="0"/>
      <p:bldP spid="19" grpId="0"/>
      <p:bldP spid="56" grpId="0" animBg="1"/>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The aligner: BWA</a:t>
            </a:r>
            <a:endParaRPr lang="en-US" dirty="0"/>
          </a:p>
        </p:txBody>
      </p:sp>
      <p:sp>
        <p:nvSpPr>
          <p:cNvPr id="3" name="Content Placeholder 2"/>
          <p:cNvSpPr>
            <a:spLocks noGrp="1"/>
          </p:cNvSpPr>
          <p:nvPr>
            <p:ph idx="1"/>
          </p:nvPr>
        </p:nvSpPr>
        <p:spPr>
          <a:xfrm>
            <a:off x="457200" y="1317140"/>
            <a:ext cx="8229600" cy="4741288"/>
          </a:xfrm>
        </p:spPr>
        <p:txBody>
          <a:bodyPr>
            <a:normAutofit/>
          </a:bodyPr>
          <a:lstStyle/>
          <a:p>
            <a:pPr>
              <a:lnSpc>
                <a:spcPct val="120000"/>
              </a:lnSpc>
            </a:pPr>
            <a:r>
              <a:rPr lang="en-US" dirty="0"/>
              <a:t>BWA is a software package for mapping low-divergent sequences against a large reference genome, such as the human genome.</a:t>
            </a:r>
          </a:p>
          <a:p>
            <a:pPr>
              <a:lnSpc>
                <a:spcPct val="120000"/>
              </a:lnSpc>
            </a:pPr>
            <a:r>
              <a:rPr lang="en-US" dirty="0"/>
              <a:t>It consists of three algorithms: BWA-backtrack, BWA-SW and BWA-</a:t>
            </a:r>
            <a:r>
              <a:rPr lang="en-US" dirty="0" smtClean="0"/>
              <a:t>MEM.</a:t>
            </a:r>
          </a:p>
          <a:p>
            <a:pPr>
              <a:lnSpc>
                <a:spcPct val="120000"/>
              </a:lnSpc>
            </a:pPr>
            <a:r>
              <a:rPr lang="en-US" dirty="0"/>
              <a:t>BWA-</a:t>
            </a:r>
            <a:r>
              <a:rPr lang="en-US" dirty="0" smtClean="0"/>
              <a:t>backtrack is </a:t>
            </a:r>
            <a:r>
              <a:rPr lang="en-US" dirty="0"/>
              <a:t>designed for </a:t>
            </a:r>
            <a:r>
              <a:rPr lang="en-US" dirty="0" err="1"/>
              <a:t>Illumina</a:t>
            </a:r>
            <a:r>
              <a:rPr lang="en-US" dirty="0"/>
              <a:t> sequence reads up to 100bp, while BWA-SW and BWA-</a:t>
            </a:r>
            <a:r>
              <a:rPr lang="en-US" dirty="0" smtClean="0"/>
              <a:t>MEM are for </a:t>
            </a:r>
            <a:r>
              <a:rPr lang="en-US" dirty="0"/>
              <a:t>longer sequences ranged from 70bp to 1Mbp. </a:t>
            </a:r>
            <a:endParaRPr lang="en-US" dirty="0" smtClean="0"/>
          </a:p>
          <a:p>
            <a:pPr>
              <a:lnSpc>
                <a:spcPct val="120000"/>
              </a:lnSpc>
            </a:pPr>
            <a:r>
              <a:rPr lang="en-US" b="1" dirty="0" smtClean="0">
                <a:solidFill>
                  <a:srgbClr val="FF0000"/>
                </a:solidFill>
              </a:rPr>
              <a:t>BWA</a:t>
            </a:r>
            <a:r>
              <a:rPr lang="en-US" b="1" dirty="0">
                <a:solidFill>
                  <a:srgbClr val="FF0000"/>
                </a:solidFill>
              </a:rPr>
              <a:t>-MEM</a:t>
            </a:r>
            <a:r>
              <a:rPr lang="en-US" dirty="0"/>
              <a:t>, which is the latest, is generally recommended for high-quality queries as it is faster and more accurate</a:t>
            </a:r>
            <a:r>
              <a:rPr lang="en-US" dirty="0" smtClean="0"/>
              <a:t>.</a:t>
            </a:r>
            <a:endParaRPr lang="en-US" dirty="0"/>
          </a:p>
        </p:txBody>
      </p:sp>
      <p:sp>
        <p:nvSpPr>
          <p:cNvPr id="4" name="Slide Number Placeholder 3"/>
          <p:cNvSpPr>
            <a:spLocks noGrp="1"/>
          </p:cNvSpPr>
          <p:nvPr>
            <p:ph type="sldNum" sz="quarter" idx="12"/>
          </p:nvPr>
        </p:nvSpPr>
        <p:spPr/>
        <p:txBody>
          <a:bodyPr/>
          <a:lstStyle/>
          <a:p>
            <a:fld id="{9DA039C4-C5F2-1743-BB7A-5D831266C61E}" type="slidenum">
              <a:rPr lang="en-US" smtClean="0"/>
              <a:t>15</a:t>
            </a:fld>
            <a:endParaRPr lang="en-US"/>
          </a:p>
        </p:txBody>
      </p:sp>
    </p:spTree>
    <p:extLst>
      <p:ext uri="{BB962C8B-B14F-4D97-AF65-F5344CB8AC3E}">
        <p14:creationId xmlns:p14="http://schemas.microsoft.com/office/powerpoint/2010/main" val="226426177"/>
      </p:ext>
    </p:extLst>
  </p:cSld>
  <p:clrMapOvr>
    <a:masterClrMapping/>
  </p:clrMapOvr>
  <p:timing>
    <p:tnLst>
      <p:par>
        <p:cTn xmlns:p14="http://schemas.microsoft.com/office/powerpoint/2010/mai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Build a BWA sequence index database</a:t>
            </a:r>
            <a:endParaRPr lang="en-US" dirty="0"/>
          </a:p>
        </p:txBody>
      </p:sp>
      <p:sp>
        <p:nvSpPr>
          <p:cNvPr id="3" name="Content Placeholder 2"/>
          <p:cNvSpPr>
            <a:spLocks noGrp="1"/>
          </p:cNvSpPr>
          <p:nvPr>
            <p:ph idx="1"/>
          </p:nvPr>
        </p:nvSpPr>
        <p:spPr>
          <a:xfrm>
            <a:off x="1413933" y="1186485"/>
            <a:ext cx="5935134" cy="4926448"/>
          </a:xfrm>
        </p:spPr>
        <p:txBody>
          <a:bodyPr>
            <a:normAutofit/>
          </a:bodyPr>
          <a:lstStyle/>
          <a:p>
            <a:r>
              <a:rPr lang="en-US" dirty="0" smtClean="0"/>
              <a:t>Index reference sequences</a:t>
            </a:r>
          </a:p>
          <a:p>
            <a:pPr marL="0" indent="0">
              <a:buNone/>
            </a:pPr>
            <a:r>
              <a:rPr lang="en-US" dirty="0" err="1">
                <a:latin typeface="Courier New"/>
                <a:cs typeface="Courier New"/>
              </a:rPr>
              <a:t>bwa</a:t>
            </a:r>
            <a:r>
              <a:rPr lang="en-US" dirty="0">
                <a:latin typeface="Courier New"/>
                <a:cs typeface="Courier New"/>
              </a:rPr>
              <a:t> index </a:t>
            </a:r>
            <a:r>
              <a:rPr lang="en-US" dirty="0" err="1" smtClean="0">
                <a:latin typeface="Courier New"/>
                <a:cs typeface="Courier New"/>
              </a:rPr>
              <a:t>ref.fa</a:t>
            </a:r>
            <a:endParaRPr lang="en-US" dirty="0">
              <a:latin typeface="Courier New"/>
              <a:cs typeface="Courier New"/>
            </a:endParaRPr>
          </a:p>
          <a:p>
            <a:pPr marL="0" indent="0">
              <a:buNone/>
            </a:pPr>
            <a:endParaRPr lang="en-US" dirty="0" smtClean="0">
              <a:latin typeface="Courier New"/>
              <a:cs typeface="Courier New"/>
            </a:endParaRPr>
          </a:p>
          <a:p>
            <a:pPr marL="0" indent="0">
              <a:buNone/>
            </a:pPr>
            <a:r>
              <a:rPr lang="en-US" sz="2300" b="1" dirty="0" smtClean="0">
                <a:cs typeface="Courier New"/>
              </a:rPr>
              <a:t>example</a:t>
            </a:r>
            <a:endParaRPr lang="en-US" sz="2300" b="1" dirty="0">
              <a:cs typeface="Courier New"/>
            </a:endParaRPr>
          </a:p>
          <a:p>
            <a:pPr marL="0" indent="0">
              <a:buNone/>
            </a:pPr>
            <a:r>
              <a:rPr lang="en-US" dirty="0" err="1" smtClean="0">
                <a:latin typeface="Courier New"/>
                <a:cs typeface="Courier New"/>
              </a:rPr>
              <a:t>bwa</a:t>
            </a:r>
            <a:r>
              <a:rPr lang="en-US" dirty="0" smtClean="0">
                <a:latin typeface="Courier New"/>
                <a:cs typeface="Courier New"/>
              </a:rPr>
              <a:t> </a:t>
            </a:r>
            <a:r>
              <a:rPr lang="en-US" dirty="0">
                <a:latin typeface="Courier New"/>
                <a:cs typeface="Courier New"/>
              </a:rPr>
              <a:t>index MG1655.fasta</a:t>
            </a:r>
          </a:p>
          <a:p>
            <a:pPr marL="0" indent="0">
              <a:buNone/>
            </a:pPr>
            <a:r>
              <a:rPr lang="en-US" dirty="0"/>
              <a:t>--------output-------------</a:t>
            </a:r>
          </a:p>
          <a:p>
            <a:pPr marL="0" indent="0">
              <a:buNone/>
            </a:pPr>
            <a:r>
              <a:rPr lang="en-US" dirty="0">
                <a:latin typeface="Courier New"/>
                <a:cs typeface="Courier New"/>
              </a:rPr>
              <a:t>MG1655.fasta.amb</a:t>
            </a:r>
          </a:p>
          <a:p>
            <a:pPr marL="0" indent="0">
              <a:buNone/>
            </a:pPr>
            <a:r>
              <a:rPr lang="en-US" dirty="0">
                <a:latin typeface="Courier New"/>
                <a:cs typeface="Courier New"/>
              </a:rPr>
              <a:t>MG1655.fasta.ann</a:t>
            </a:r>
          </a:p>
          <a:p>
            <a:pPr marL="0" indent="0">
              <a:buNone/>
            </a:pPr>
            <a:r>
              <a:rPr lang="en-US" dirty="0">
                <a:latin typeface="Courier New"/>
                <a:cs typeface="Courier New"/>
              </a:rPr>
              <a:t>MG1655.fasta.bwt</a:t>
            </a:r>
          </a:p>
          <a:p>
            <a:pPr marL="0" indent="0">
              <a:buNone/>
            </a:pPr>
            <a:r>
              <a:rPr lang="en-US" dirty="0">
                <a:latin typeface="Courier New"/>
                <a:cs typeface="Courier New"/>
              </a:rPr>
              <a:t>MG1655.fasta.pac</a:t>
            </a:r>
          </a:p>
          <a:p>
            <a:pPr marL="0" indent="0">
              <a:buNone/>
            </a:pPr>
            <a:r>
              <a:rPr lang="en-US" dirty="0">
                <a:latin typeface="Courier New"/>
                <a:cs typeface="Courier New"/>
              </a:rPr>
              <a:t>MG1655.</a:t>
            </a:r>
            <a:r>
              <a:rPr lang="en-US" dirty="0" smtClean="0">
                <a:latin typeface="Courier New"/>
                <a:cs typeface="Courier New"/>
              </a:rPr>
              <a:t>fasta.sa</a:t>
            </a:r>
            <a:endParaRPr lang="en-US" dirty="0">
              <a:latin typeface="Courier New"/>
              <a:cs typeface="Courier New"/>
            </a:endParaRPr>
          </a:p>
        </p:txBody>
      </p:sp>
      <p:sp>
        <p:nvSpPr>
          <p:cNvPr id="4" name="Slide Number Placeholder 3"/>
          <p:cNvSpPr>
            <a:spLocks noGrp="1"/>
          </p:cNvSpPr>
          <p:nvPr>
            <p:ph type="sldNum" sz="quarter" idx="12"/>
          </p:nvPr>
        </p:nvSpPr>
        <p:spPr/>
        <p:txBody>
          <a:bodyPr/>
          <a:lstStyle/>
          <a:p>
            <a:fld id="{9DA039C4-C5F2-1743-BB7A-5D831266C61E}" type="slidenum">
              <a:rPr lang="en-US" smtClean="0"/>
              <a:t>16</a:t>
            </a:fld>
            <a:endParaRPr lang="en-US"/>
          </a:p>
        </p:txBody>
      </p:sp>
    </p:spTree>
    <p:extLst>
      <p:ext uri="{BB962C8B-B14F-4D97-AF65-F5344CB8AC3E}">
        <p14:creationId xmlns:p14="http://schemas.microsoft.com/office/powerpoint/2010/main" val="402730843"/>
      </p:ext>
    </p:extLst>
  </p:cSld>
  <p:clrMapOvr>
    <a:masterClrMapping/>
  </p:clrMapOvr>
  <p:timing>
    <p:tnLst>
      <p:par>
        <p:cTn xmlns:p14="http://schemas.microsoft.com/office/powerpoint/2010/mai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287462"/>
          </a:xfrm>
        </p:spPr>
        <p:txBody>
          <a:bodyPr>
            <a:normAutofit/>
          </a:bodyPr>
          <a:lstStyle/>
          <a:p>
            <a:r>
              <a:rPr lang="en-US" dirty="0"/>
              <a:t>Align </a:t>
            </a:r>
            <a:r>
              <a:rPr lang="en-US" dirty="0" smtClean="0"/>
              <a:t>queries (reads) to the reference </a:t>
            </a:r>
            <a:r>
              <a:rPr lang="en-US" dirty="0"/>
              <a:t>with </a:t>
            </a:r>
            <a:r>
              <a:rPr lang="en-US" dirty="0" smtClean="0"/>
              <a:t>BWA</a:t>
            </a:r>
            <a:r>
              <a:rPr lang="en-US" dirty="0"/>
              <a:t>-</a:t>
            </a:r>
            <a:r>
              <a:rPr lang="en-US" dirty="0" smtClean="0"/>
              <a:t>MEM</a:t>
            </a:r>
            <a:endParaRPr lang="en-US" dirty="0"/>
          </a:p>
        </p:txBody>
      </p:sp>
      <p:sp>
        <p:nvSpPr>
          <p:cNvPr id="3" name="Content Placeholder 2"/>
          <p:cNvSpPr>
            <a:spLocks noGrp="1"/>
          </p:cNvSpPr>
          <p:nvPr>
            <p:ph idx="1"/>
          </p:nvPr>
        </p:nvSpPr>
        <p:spPr>
          <a:xfrm>
            <a:off x="457200" y="2572038"/>
            <a:ext cx="8398934" cy="1451458"/>
          </a:xfrm>
        </p:spPr>
        <p:txBody>
          <a:bodyPr>
            <a:normAutofit/>
          </a:bodyPr>
          <a:lstStyle/>
          <a:p>
            <a:r>
              <a:rPr lang="en-US" dirty="0" smtClean="0"/>
              <a:t>Alignment using “</a:t>
            </a:r>
            <a:r>
              <a:rPr lang="en-US" dirty="0" err="1" smtClean="0"/>
              <a:t>mem</a:t>
            </a:r>
            <a:r>
              <a:rPr lang="en-US" dirty="0" smtClean="0"/>
              <a:t>”</a:t>
            </a:r>
          </a:p>
          <a:p>
            <a:pPr marL="0" indent="0">
              <a:buNone/>
            </a:pPr>
            <a:r>
              <a:rPr lang="en-US" dirty="0" err="1" smtClean="0">
                <a:latin typeface="Courier New"/>
                <a:cs typeface="Courier New"/>
              </a:rPr>
              <a:t>bwa</a:t>
            </a:r>
            <a:r>
              <a:rPr lang="en-US" dirty="0" smtClean="0">
                <a:latin typeface="Courier New"/>
                <a:cs typeface="Courier New"/>
              </a:rPr>
              <a:t> </a:t>
            </a:r>
            <a:r>
              <a:rPr lang="en-US" dirty="0" err="1">
                <a:latin typeface="Courier New"/>
                <a:cs typeface="Courier New"/>
              </a:rPr>
              <a:t>mem</a:t>
            </a:r>
            <a:r>
              <a:rPr lang="en-US" dirty="0">
                <a:latin typeface="Courier New"/>
                <a:cs typeface="Courier New"/>
              </a:rPr>
              <a:t> </a:t>
            </a:r>
            <a:r>
              <a:rPr lang="en-US" dirty="0" err="1" smtClean="0">
                <a:latin typeface="Courier New"/>
                <a:cs typeface="Courier New"/>
              </a:rPr>
              <a:t>ref.fa</a:t>
            </a:r>
            <a:r>
              <a:rPr lang="en-US" dirty="0" smtClean="0">
                <a:latin typeface="Courier New"/>
                <a:cs typeface="Courier New"/>
              </a:rPr>
              <a:t> </a:t>
            </a:r>
            <a:r>
              <a:rPr lang="en-US" dirty="0" err="1">
                <a:latin typeface="Courier New"/>
                <a:cs typeface="Courier New"/>
              </a:rPr>
              <a:t>reads.fq</a:t>
            </a:r>
            <a:r>
              <a:rPr lang="en-US" dirty="0">
                <a:latin typeface="Courier New"/>
                <a:cs typeface="Courier New"/>
              </a:rPr>
              <a:t> &gt; </a:t>
            </a:r>
            <a:r>
              <a:rPr lang="en-US" dirty="0" err="1" smtClean="0">
                <a:latin typeface="Courier New"/>
                <a:cs typeface="Courier New"/>
              </a:rPr>
              <a:t>se.sam</a:t>
            </a:r>
            <a:endParaRPr lang="en-US" dirty="0" smtClean="0">
              <a:latin typeface="Courier New"/>
              <a:cs typeface="Courier New"/>
            </a:endParaRPr>
          </a:p>
          <a:p>
            <a:pPr marL="0" indent="0">
              <a:buNone/>
            </a:pPr>
            <a:r>
              <a:rPr lang="en-US" dirty="0" err="1">
                <a:latin typeface="Courier New"/>
                <a:cs typeface="Courier New"/>
              </a:rPr>
              <a:t>bwa</a:t>
            </a:r>
            <a:r>
              <a:rPr lang="en-US" dirty="0">
                <a:latin typeface="Courier New"/>
                <a:cs typeface="Courier New"/>
              </a:rPr>
              <a:t> </a:t>
            </a:r>
            <a:r>
              <a:rPr lang="en-US" dirty="0" err="1">
                <a:latin typeface="Courier New"/>
                <a:cs typeface="Courier New"/>
              </a:rPr>
              <a:t>mem</a:t>
            </a:r>
            <a:r>
              <a:rPr lang="en-US" dirty="0">
                <a:latin typeface="Courier New"/>
                <a:cs typeface="Courier New"/>
              </a:rPr>
              <a:t> </a:t>
            </a:r>
            <a:r>
              <a:rPr lang="en-US" dirty="0" err="1" smtClean="0">
                <a:latin typeface="Courier New"/>
                <a:cs typeface="Courier New"/>
              </a:rPr>
              <a:t>ref.fa</a:t>
            </a:r>
            <a:r>
              <a:rPr lang="en-US" dirty="0" smtClean="0">
                <a:latin typeface="Courier New"/>
                <a:cs typeface="Courier New"/>
              </a:rPr>
              <a:t> pair1.fq pair2.fq &gt; </a:t>
            </a:r>
            <a:r>
              <a:rPr lang="en-US" dirty="0" err="1" smtClean="0">
                <a:latin typeface="Courier New"/>
                <a:cs typeface="Courier New"/>
              </a:rPr>
              <a:t>pe.sam</a:t>
            </a:r>
            <a:endParaRPr lang="en-US" dirty="0">
              <a:latin typeface="Courier New"/>
              <a:cs typeface="Courier New"/>
            </a:endParaRPr>
          </a:p>
          <a:p>
            <a:pPr marL="0" indent="0">
              <a:buNone/>
            </a:pPr>
            <a:endParaRPr lang="en-US" dirty="0" smtClean="0">
              <a:latin typeface="Courier New"/>
              <a:cs typeface="Courier New"/>
            </a:endParaRPr>
          </a:p>
        </p:txBody>
      </p:sp>
      <p:sp>
        <p:nvSpPr>
          <p:cNvPr id="4" name="Slide Number Placeholder 3"/>
          <p:cNvSpPr>
            <a:spLocks noGrp="1"/>
          </p:cNvSpPr>
          <p:nvPr>
            <p:ph type="sldNum" sz="quarter" idx="12"/>
          </p:nvPr>
        </p:nvSpPr>
        <p:spPr/>
        <p:txBody>
          <a:bodyPr/>
          <a:lstStyle/>
          <a:p>
            <a:fld id="{9DA039C4-C5F2-1743-BB7A-5D831266C61E}" type="slidenum">
              <a:rPr lang="en-US" smtClean="0"/>
              <a:t>17</a:t>
            </a:fld>
            <a:endParaRPr lang="en-US"/>
          </a:p>
        </p:txBody>
      </p:sp>
    </p:spTree>
    <p:extLst>
      <p:ext uri="{BB962C8B-B14F-4D97-AF65-F5344CB8AC3E}">
        <p14:creationId xmlns:p14="http://schemas.microsoft.com/office/powerpoint/2010/main" val="1291929653"/>
      </p:ext>
    </p:extLst>
  </p:cSld>
  <p:clrMapOvr>
    <a:masterClrMapping/>
  </p:clrMapOvr>
  <p:timing>
    <p:tnLst>
      <p:par>
        <p:cTn xmlns:p14="http://schemas.microsoft.com/office/powerpoint/2010/mai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Question</a:t>
            </a:r>
            <a:endParaRPr lang="en-US" dirty="0"/>
          </a:p>
        </p:txBody>
      </p:sp>
      <p:cxnSp>
        <p:nvCxnSpPr>
          <p:cNvPr id="5" name="Straight Connector 4"/>
          <p:cNvCxnSpPr/>
          <p:nvPr/>
        </p:nvCxnSpPr>
        <p:spPr>
          <a:xfrm>
            <a:off x="1481779" y="1688068"/>
            <a:ext cx="6604000" cy="0"/>
          </a:xfrm>
          <a:prstGeom prst="line">
            <a:avLst/>
          </a:prstGeom>
          <a:ln>
            <a:solidFill>
              <a:schemeClr val="bg1">
                <a:lumMod val="65000"/>
              </a:schemeClr>
            </a:solidFill>
          </a:ln>
          <a:effectLst/>
        </p:spPr>
        <p:style>
          <a:lnRef idx="2">
            <a:schemeClr val="accent1"/>
          </a:lnRef>
          <a:fillRef idx="0">
            <a:schemeClr val="accent1"/>
          </a:fillRef>
          <a:effectRef idx="1">
            <a:schemeClr val="accent1"/>
          </a:effectRef>
          <a:fontRef idx="minor">
            <a:schemeClr val="tx1"/>
          </a:fontRef>
        </p:style>
      </p:cxnSp>
      <p:cxnSp>
        <p:nvCxnSpPr>
          <p:cNvPr id="6" name="Straight Connector 5"/>
          <p:cNvCxnSpPr/>
          <p:nvPr/>
        </p:nvCxnSpPr>
        <p:spPr>
          <a:xfrm>
            <a:off x="1481779" y="2272268"/>
            <a:ext cx="4584700" cy="0"/>
          </a:xfrm>
          <a:prstGeom prst="line">
            <a:avLst/>
          </a:prstGeom>
          <a:ln>
            <a:solidFill>
              <a:schemeClr val="bg1">
                <a:lumMod val="65000"/>
              </a:schemeClr>
            </a:solidFill>
          </a:ln>
          <a:effectLst/>
        </p:spPr>
        <p:style>
          <a:lnRef idx="2">
            <a:schemeClr val="accent1"/>
          </a:lnRef>
          <a:fillRef idx="0">
            <a:schemeClr val="accent1"/>
          </a:fillRef>
          <a:effectRef idx="1">
            <a:schemeClr val="accent1"/>
          </a:effectRef>
          <a:fontRef idx="minor">
            <a:schemeClr val="tx1"/>
          </a:fontRef>
        </p:style>
      </p:cxnSp>
      <p:cxnSp>
        <p:nvCxnSpPr>
          <p:cNvPr id="8" name="Straight Connector 7"/>
          <p:cNvCxnSpPr/>
          <p:nvPr/>
        </p:nvCxnSpPr>
        <p:spPr>
          <a:xfrm>
            <a:off x="1481779" y="2856468"/>
            <a:ext cx="2133600" cy="0"/>
          </a:xfrm>
          <a:prstGeom prst="line">
            <a:avLst/>
          </a:prstGeom>
          <a:ln>
            <a:solidFill>
              <a:schemeClr val="bg1">
                <a:lumMod val="65000"/>
              </a:schemeClr>
            </a:solidFill>
          </a:ln>
          <a:effectLst/>
        </p:spPr>
        <p:style>
          <a:lnRef idx="2">
            <a:schemeClr val="accent1"/>
          </a:lnRef>
          <a:fillRef idx="0">
            <a:schemeClr val="accent1"/>
          </a:fillRef>
          <a:effectRef idx="1">
            <a:schemeClr val="accent1"/>
          </a:effectRef>
          <a:fontRef idx="minor">
            <a:schemeClr val="tx1"/>
          </a:fontRef>
        </p:style>
      </p:cxnSp>
      <p:sp>
        <p:nvSpPr>
          <p:cNvPr id="10" name="TextBox 9"/>
          <p:cNvSpPr txBox="1"/>
          <p:nvPr/>
        </p:nvSpPr>
        <p:spPr>
          <a:xfrm>
            <a:off x="821379" y="1478002"/>
            <a:ext cx="601021" cy="369332"/>
          </a:xfrm>
          <a:prstGeom prst="rect">
            <a:avLst/>
          </a:prstGeom>
          <a:noFill/>
        </p:spPr>
        <p:txBody>
          <a:bodyPr wrap="none" rtlCol="0">
            <a:spAutoFit/>
          </a:bodyPr>
          <a:lstStyle/>
          <a:p>
            <a:r>
              <a:rPr lang="en-US" dirty="0" smtClean="0"/>
              <a:t>chr1</a:t>
            </a:r>
            <a:endParaRPr lang="en-US" dirty="0"/>
          </a:p>
        </p:txBody>
      </p:sp>
      <p:sp>
        <p:nvSpPr>
          <p:cNvPr id="11" name="TextBox 10"/>
          <p:cNvSpPr txBox="1"/>
          <p:nvPr/>
        </p:nvSpPr>
        <p:spPr>
          <a:xfrm>
            <a:off x="821379" y="2062202"/>
            <a:ext cx="601021" cy="369332"/>
          </a:xfrm>
          <a:prstGeom prst="rect">
            <a:avLst/>
          </a:prstGeom>
          <a:noFill/>
        </p:spPr>
        <p:txBody>
          <a:bodyPr wrap="none" rtlCol="0">
            <a:spAutoFit/>
          </a:bodyPr>
          <a:lstStyle/>
          <a:p>
            <a:r>
              <a:rPr lang="en-US" dirty="0" smtClean="0"/>
              <a:t>chr2</a:t>
            </a:r>
            <a:endParaRPr lang="en-US" dirty="0"/>
          </a:p>
        </p:txBody>
      </p:sp>
      <p:sp>
        <p:nvSpPr>
          <p:cNvPr id="12" name="TextBox 11"/>
          <p:cNvSpPr txBox="1"/>
          <p:nvPr/>
        </p:nvSpPr>
        <p:spPr>
          <a:xfrm>
            <a:off x="821379" y="2659102"/>
            <a:ext cx="601021" cy="369332"/>
          </a:xfrm>
          <a:prstGeom prst="rect">
            <a:avLst/>
          </a:prstGeom>
          <a:noFill/>
        </p:spPr>
        <p:txBody>
          <a:bodyPr wrap="none" rtlCol="0">
            <a:spAutoFit/>
          </a:bodyPr>
          <a:lstStyle/>
          <a:p>
            <a:r>
              <a:rPr lang="en-US" dirty="0" smtClean="0"/>
              <a:t>chr3</a:t>
            </a:r>
            <a:endParaRPr lang="en-US" dirty="0"/>
          </a:p>
        </p:txBody>
      </p:sp>
      <p:cxnSp>
        <p:nvCxnSpPr>
          <p:cNvPr id="15" name="Straight Connector 14"/>
          <p:cNvCxnSpPr/>
          <p:nvPr/>
        </p:nvCxnSpPr>
        <p:spPr>
          <a:xfrm>
            <a:off x="3234700" y="2100302"/>
            <a:ext cx="0" cy="169334"/>
          </a:xfrm>
          <a:prstGeom prst="line">
            <a:avLst/>
          </a:prstGeom>
          <a:ln>
            <a:solidFill>
              <a:schemeClr val="tx1">
                <a:lumMod val="50000"/>
                <a:lumOff val="50000"/>
              </a:schemeClr>
            </a:solidFill>
          </a:ln>
          <a:effectLst/>
        </p:spPr>
        <p:style>
          <a:lnRef idx="2">
            <a:schemeClr val="accent1"/>
          </a:lnRef>
          <a:fillRef idx="0">
            <a:schemeClr val="accent1"/>
          </a:fillRef>
          <a:effectRef idx="1">
            <a:schemeClr val="accent1"/>
          </a:effectRef>
          <a:fontRef idx="minor">
            <a:schemeClr val="tx1"/>
          </a:fontRef>
        </p:style>
      </p:cxnSp>
      <p:cxnSp>
        <p:nvCxnSpPr>
          <p:cNvPr id="16" name="Straight Connector 15"/>
          <p:cNvCxnSpPr/>
          <p:nvPr/>
        </p:nvCxnSpPr>
        <p:spPr>
          <a:xfrm>
            <a:off x="3413710" y="2100302"/>
            <a:ext cx="0" cy="169334"/>
          </a:xfrm>
          <a:prstGeom prst="line">
            <a:avLst/>
          </a:prstGeom>
          <a:ln>
            <a:solidFill>
              <a:schemeClr val="tx1">
                <a:lumMod val="50000"/>
                <a:lumOff val="50000"/>
              </a:schemeClr>
            </a:solidFill>
          </a:ln>
          <a:effectLst/>
        </p:spPr>
        <p:style>
          <a:lnRef idx="2">
            <a:schemeClr val="accent1"/>
          </a:lnRef>
          <a:fillRef idx="0">
            <a:schemeClr val="accent1"/>
          </a:fillRef>
          <a:effectRef idx="1">
            <a:schemeClr val="accent1"/>
          </a:effectRef>
          <a:fontRef idx="minor">
            <a:schemeClr val="tx1"/>
          </a:fontRef>
        </p:style>
      </p:cxnSp>
      <p:cxnSp>
        <p:nvCxnSpPr>
          <p:cNvPr id="17" name="Straight Connector 16"/>
          <p:cNvCxnSpPr/>
          <p:nvPr/>
        </p:nvCxnSpPr>
        <p:spPr>
          <a:xfrm>
            <a:off x="3154865" y="2100302"/>
            <a:ext cx="0" cy="169334"/>
          </a:xfrm>
          <a:prstGeom prst="line">
            <a:avLst/>
          </a:prstGeom>
          <a:ln>
            <a:solidFill>
              <a:schemeClr val="tx1">
                <a:lumMod val="50000"/>
                <a:lumOff val="50000"/>
              </a:schemeClr>
            </a:solidFill>
          </a:ln>
          <a:effectLst/>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3503215" y="2100302"/>
            <a:ext cx="0" cy="169334"/>
          </a:xfrm>
          <a:prstGeom prst="line">
            <a:avLst/>
          </a:prstGeom>
          <a:ln>
            <a:solidFill>
              <a:schemeClr val="tx1">
                <a:lumMod val="50000"/>
                <a:lumOff val="50000"/>
              </a:schemeClr>
            </a:solidFill>
          </a:ln>
          <a:effectLst/>
        </p:spPr>
        <p:style>
          <a:lnRef idx="2">
            <a:schemeClr val="accent1"/>
          </a:lnRef>
          <a:fillRef idx="0">
            <a:schemeClr val="accent1"/>
          </a:fillRef>
          <a:effectRef idx="1">
            <a:schemeClr val="accent1"/>
          </a:effectRef>
          <a:fontRef idx="minor">
            <a:schemeClr val="tx1"/>
          </a:fontRef>
        </p:style>
      </p:cxnSp>
      <p:cxnSp>
        <p:nvCxnSpPr>
          <p:cNvPr id="19" name="Straight Connector 18"/>
          <p:cNvCxnSpPr/>
          <p:nvPr/>
        </p:nvCxnSpPr>
        <p:spPr>
          <a:xfrm>
            <a:off x="3592720" y="2100302"/>
            <a:ext cx="0" cy="169334"/>
          </a:xfrm>
          <a:prstGeom prst="line">
            <a:avLst/>
          </a:prstGeom>
          <a:ln>
            <a:solidFill>
              <a:schemeClr val="tx1">
                <a:lumMod val="50000"/>
                <a:lumOff val="50000"/>
              </a:schemeClr>
            </a:solidFill>
          </a:ln>
          <a:effectLst/>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a:off x="3771730" y="2100302"/>
            <a:ext cx="0" cy="169334"/>
          </a:xfrm>
          <a:prstGeom prst="line">
            <a:avLst/>
          </a:prstGeom>
          <a:ln>
            <a:solidFill>
              <a:schemeClr val="tx1">
                <a:lumMod val="50000"/>
                <a:lumOff val="50000"/>
              </a:schemeClr>
            </a:solidFill>
          </a:ln>
          <a:effectLst/>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a:off x="3682225" y="2100302"/>
            <a:ext cx="0" cy="169334"/>
          </a:xfrm>
          <a:prstGeom prst="line">
            <a:avLst/>
          </a:prstGeom>
          <a:ln>
            <a:solidFill>
              <a:schemeClr val="tx1">
                <a:lumMod val="50000"/>
                <a:lumOff val="50000"/>
              </a:schemeClr>
            </a:solidFill>
          </a:ln>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p:nvCxnSpPr>
        <p:spPr>
          <a:xfrm>
            <a:off x="3861237" y="2100302"/>
            <a:ext cx="0" cy="169334"/>
          </a:xfrm>
          <a:prstGeom prst="line">
            <a:avLst/>
          </a:prstGeom>
          <a:ln>
            <a:solidFill>
              <a:schemeClr val="tx1">
                <a:lumMod val="50000"/>
                <a:lumOff val="50000"/>
              </a:schemeClr>
            </a:solidFill>
          </a:ln>
          <a:effectLst/>
        </p:spPr>
        <p:style>
          <a:lnRef idx="2">
            <a:schemeClr val="accent1"/>
          </a:lnRef>
          <a:fillRef idx="0">
            <a:schemeClr val="accent1"/>
          </a:fillRef>
          <a:effectRef idx="1">
            <a:schemeClr val="accent1"/>
          </a:effectRef>
          <a:fontRef idx="minor">
            <a:schemeClr val="tx1"/>
          </a:fontRef>
        </p:style>
      </p:cxnSp>
      <p:cxnSp>
        <p:nvCxnSpPr>
          <p:cNvPr id="23" name="Straight Connector 22"/>
          <p:cNvCxnSpPr/>
          <p:nvPr/>
        </p:nvCxnSpPr>
        <p:spPr>
          <a:xfrm>
            <a:off x="3107700" y="2057963"/>
            <a:ext cx="812800" cy="0"/>
          </a:xfrm>
          <a:prstGeom prst="line">
            <a:avLst/>
          </a:prstGeom>
          <a:ln w="28575" cmpd="sng">
            <a:solidFill>
              <a:schemeClr val="accent1">
                <a:lumMod val="75000"/>
              </a:schemeClr>
            </a:solidFill>
          </a:ln>
          <a:effectLst/>
        </p:spPr>
        <p:style>
          <a:lnRef idx="2">
            <a:schemeClr val="accent1"/>
          </a:lnRef>
          <a:fillRef idx="0">
            <a:schemeClr val="accent1"/>
          </a:fillRef>
          <a:effectRef idx="1">
            <a:schemeClr val="accent1"/>
          </a:effectRef>
          <a:fontRef idx="minor">
            <a:schemeClr val="tx1"/>
          </a:fontRef>
        </p:style>
      </p:cxnSp>
      <p:sp>
        <p:nvSpPr>
          <p:cNvPr id="24" name="TextBox 23"/>
          <p:cNvSpPr txBox="1"/>
          <p:nvPr/>
        </p:nvSpPr>
        <p:spPr>
          <a:xfrm>
            <a:off x="2495859" y="1847334"/>
            <a:ext cx="611841" cy="369332"/>
          </a:xfrm>
          <a:prstGeom prst="rect">
            <a:avLst/>
          </a:prstGeom>
          <a:noFill/>
        </p:spPr>
        <p:txBody>
          <a:bodyPr wrap="none" rtlCol="0">
            <a:spAutoFit/>
          </a:bodyPr>
          <a:lstStyle/>
          <a:p>
            <a:r>
              <a:rPr lang="en-US" dirty="0" smtClean="0"/>
              <a:t>read</a:t>
            </a:r>
            <a:endParaRPr lang="en-US" dirty="0"/>
          </a:p>
        </p:txBody>
      </p:sp>
      <p:sp>
        <p:nvSpPr>
          <p:cNvPr id="25" name="TextBox 24"/>
          <p:cNvSpPr txBox="1"/>
          <p:nvPr/>
        </p:nvSpPr>
        <p:spPr>
          <a:xfrm>
            <a:off x="558800" y="3049790"/>
            <a:ext cx="7950200" cy="830997"/>
          </a:xfrm>
          <a:prstGeom prst="rect">
            <a:avLst/>
          </a:prstGeom>
          <a:noFill/>
        </p:spPr>
        <p:txBody>
          <a:bodyPr wrap="square" rtlCol="0">
            <a:spAutoFit/>
          </a:bodyPr>
          <a:lstStyle/>
          <a:p>
            <a:r>
              <a:rPr lang="en-US" sz="2400" dirty="0" smtClean="0"/>
              <a:t>What parameters/items are needed to describe an alignment between a read and </a:t>
            </a:r>
            <a:r>
              <a:rPr lang="en-US" sz="2400" dirty="0" smtClean="0"/>
              <a:t>a reference</a:t>
            </a:r>
            <a:r>
              <a:rPr lang="en-US" sz="2400" dirty="0" smtClean="0"/>
              <a:t>?</a:t>
            </a:r>
          </a:p>
        </p:txBody>
      </p:sp>
      <p:sp>
        <p:nvSpPr>
          <p:cNvPr id="26" name="TextBox 25"/>
          <p:cNvSpPr txBox="1"/>
          <p:nvPr/>
        </p:nvSpPr>
        <p:spPr>
          <a:xfrm>
            <a:off x="558800" y="5157926"/>
            <a:ext cx="7950200" cy="830997"/>
          </a:xfrm>
          <a:prstGeom prst="rect">
            <a:avLst/>
          </a:prstGeom>
          <a:noFill/>
        </p:spPr>
        <p:txBody>
          <a:bodyPr wrap="square" rtlCol="0">
            <a:spAutoFit/>
          </a:bodyPr>
          <a:lstStyle/>
          <a:p>
            <a:r>
              <a:rPr lang="en-US" sz="2400" dirty="0" smtClean="0"/>
              <a:t>And how about an alignment of a paired-end read to the reference?</a:t>
            </a:r>
            <a:endParaRPr lang="en-US" sz="2400" dirty="0"/>
          </a:p>
        </p:txBody>
      </p:sp>
      <p:cxnSp>
        <p:nvCxnSpPr>
          <p:cNvPr id="27" name="Straight Connector 26"/>
          <p:cNvCxnSpPr/>
          <p:nvPr/>
        </p:nvCxnSpPr>
        <p:spPr>
          <a:xfrm flipV="1">
            <a:off x="1323029" y="4835036"/>
            <a:ext cx="5725471" cy="2632"/>
          </a:xfrm>
          <a:prstGeom prst="line">
            <a:avLst/>
          </a:prstGeom>
          <a:ln>
            <a:solidFill>
              <a:schemeClr val="bg1">
                <a:lumMod val="65000"/>
              </a:schemeClr>
            </a:solidFill>
          </a:ln>
          <a:effectLst/>
        </p:spPr>
        <p:style>
          <a:lnRef idx="2">
            <a:schemeClr val="accent1"/>
          </a:lnRef>
          <a:fillRef idx="0">
            <a:schemeClr val="accent1"/>
          </a:fillRef>
          <a:effectRef idx="1">
            <a:schemeClr val="accent1"/>
          </a:effectRef>
          <a:fontRef idx="minor">
            <a:schemeClr val="tx1"/>
          </a:fontRef>
        </p:style>
      </p:cxnSp>
      <p:sp>
        <p:nvSpPr>
          <p:cNvPr id="28" name="TextBox 27"/>
          <p:cNvSpPr txBox="1"/>
          <p:nvPr/>
        </p:nvSpPr>
        <p:spPr>
          <a:xfrm>
            <a:off x="662629" y="4627602"/>
            <a:ext cx="601021" cy="369332"/>
          </a:xfrm>
          <a:prstGeom prst="rect">
            <a:avLst/>
          </a:prstGeom>
          <a:noFill/>
        </p:spPr>
        <p:txBody>
          <a:bodyPr wrap="none" rtlCol="0">
            <a:spAutoFit/>
          </a:bodyPr>
          <a:lstStyle/>
          <a:p>
            <a:r>
              <a:rPr lang="en-US" dirty="0" smtClean="0"/>
              <a:t>chr2</a:t>
            </a:r>
            <a:endParaRPr lang="en-US" dirty="0"/>
          </a:p>
        </p:txBody>
      </p:sp>
      <p:cxnSp>
        <p:nvCxnSpPr>
          <p:cNvPr id="29" name="Straight Connector 28"/>
          <p:cNvCxnSpPr/>
          <p:nvPr/>
        </p:nvCxnSpPr>
        <p:spPr>
          <a:xfrm>
            <a:off x="3075950" y="4665702"/>
            <a:ext cx="0" cy="169334"/>
          </a:xfrm>
          <a:prstGeom prst="line">
            <a:avLst/>
          </a:prstGeom>
          <a:ln>
            <a:solidFill>
              <a:schemeClr val="tx1">
                <a:lumMod val="50000"/>
                <a:lumOff val="50000"/>
              </a:schemeClr>
            </a:solidFill>
          </a:ln>
          <a:effectLst/>
        </p:spPr>
        <p:style>
          <a:lnRef idx="2">
            <a:schemeClr val="accent1"/>
          </a:lnRef>
          <a:fillRef idx="0">
            <a:schemeClr val="accent1"/>
          </a:fillRef>
          <a:effectRef idx="1">
            <a:schemeClr val="accent1"/>
          </a:effectRef>
          <a:fontRef idx="minor">
            <a:schemeClr val="tx1"/>
          </a:fontRef>
        </p:style>
      </p:cxnSp>
      <p:cxnSp>
        <p:nvCxnSpPr>
          <p:cNvPr id="30" name="Straight Connector 29"/>
          <p:cNvCxnSpPr/>
          <p:nvPr/>
        </p:nvCxnSpPr>
        <p:spPr>
          <a:xfrm>
            <a:off x="3254960" y="4665702"/>
            <a:ext cx="0" cy="169334"/>
          </a:xfrm>
          <a:prstGeom prst="line">
            <a:avLst/>
          </a:prstGeom>
          <a:ln>
            <a:solidFill>
              <a:schemeClr val="tx1">
                <a:lumMod val="50000"/>
                <a:lumOff val="50000"/>
              </a:schemeClr>
            </a:solidFill>
          </a:ln>
          <a:effectLst/>
        </p:spPr>
        <p:style>
          <a:lnRef idx="2">
            <a:schemeClr val="accent1"/>
          </a:lnRef>
          <a:fillRef idx="0">
            <a:schemeClr val="accent1"/>
          </a:fillRef>
          <a:effectRef idx="1">
            <a:schemeClr val="accent1"/>
          </a:effectRef>
          <a:fontRef idx="minor">
            <a:schemeClr val="tx1"/>
          </a:fontRef>
        </p:style>
      </p:cxnSp>
      <p:cxnSp>
        <p:nvCxnSpPr>
          <p:cNvPr id="31" name="Straight Connector 30"/>
          <p:cNvCxnSpPr/>
          <p:nvPr/>
        </p:nvCxnSpPr>
        <p:spPr>
          <a:xfrm>
            <a:off x="2996115" y="4665702"/>
            <a:ext cx="0" cy="169334"/>
          </a:xfrm>
          <a:prstGeom prst="line">
            <a:avLst/>
          </a:prstGeom>
          <a:ln>
            <a:solidFill>
              <a:schemeClr val="tx1">
                <a:lumMod val="50000"/>
                <a:lumOff val="50000"/>
              </a:schemeClr>
            </a:solidFill>
          </a:ln>
          <a:effectLst/>
        </p:spPr>
        <p:style>
          <a:lnRef idx="2">
            <a:schemeClr val="accent1"/>
          </a:lnRef>
          <a:fillRef idx="0">
            <a:schemeClr val="accent1"/>
          </a:fillRef>
          <a:effectRef idx="1">
            <a:schemeClr val="accent1"/>
          </a:effectRef>
          <a:fontRef idx="minor">
            <a:schemeClr val="tx1"/>
          </a:fontRef>
        </p:style>
      </p:cxnSp>
      <p:cxnSp>
        <p:nvCxnSpPr>
          <p:cNvPr id="32" name="Straight Connector 31"/>
          <p:cNvCxnSpPr/>
          <p:nvPr/>
        </p:nvCxnSpPr>
        <p:spPr>
          <a:xfrm>
            <a:off x="3344465" y="4665702"/>
            <a:ext cx="0" cy="169334"/>
          </a:xfrm>
          <a:prstGeom prst="line">
            <a:avLst/>
          </a:prstGeom>
          <a:ln>
            <a:solidFill>
              <a:schemeClr val="tx1">
                <a:lumMod val="50000"/>
                <a:lumOff val="50000"/>
              </a:schemeClr>
            </a:solidFill>
          </a:ln>
          <a:effectLst/>
        </p:spPr>
        <p:style>
          <a:lnRef idx="2">
            <a:schemeClr val="accent1"/>
          </a:lnRef>
          <a:fillRef idx="0">
            <a:schemeClr val="accent1"/>
          </a:fillRef>
          <a:effectRef idx="1">
            <a:schemeClr val="accent1"/>
          </a:effectRef>
          <a:fontRef idx="minor">
            <a:schemeClr val="tx1"/>
          </a:fontRef>
        </p:style>
      </p:cxnSp>
      <p:cxnSp>
        <p:nvCxnSpPr>
          <p:cNvPr id="33" name="Straight Connector 32"/>
          <p:cNvCxnSpPr/>
          <p:nvPr/>
        </p:nvCxnSpPr>
        <p:spPr>
          <a:xfrm>
            <a:off x="3433970" y="4665702"/>
            <a:ext cx="0" cy="169334"/>
          </a:xfrm>
          <a:prstGeom prst="line">
            <a:avLst/>
          </a:prstGeom>
          <a:ln>
            <a:solidFill>
              <a:schemeClr val="tx1">
                <a:lumMod val="50000"/>
                <a:lumOff val="50000"/>
              </a:schemeClr>
            </a:solidFill>
          </a:ln>
          <a:effectLst/>
        </p:spPr>
        <p:style>
          <a:lnRef idx="2">
            <a:schemeClr val="accent1"/>
          </a:lnRef>
          <a:fillRef idx="0">
            <a:schemeClr val="accent1"/>
          </a:fillRef>
          <a:effectRef idx="1">
            <a:schemeClr val="accent1"/>
          </a:effectRef>
          <a:fontRef idx="minor">
            <a:schemeClr val="tx1"/>
          </a:fontRef>
        </p:style>
      </p:cxnSp>
      <p:cxnSp>
        <p:nvCxnSpPr>
          <p:cNvPr id="34" name="Straight Connector 33"/>
          <p:cNvCxnSpPr/>
          <p:nvPr/>
        </p:nvCxnSpPr>
        <p:spPr>
          <a:xfrm>
            <a:off x="3612980" y="4665702"/>
            <a:ext cx="0" cy="169334"/>
          </a:xfrm>
          <a:prstGeom prst="line">
            <a:avLst/>
          </a:prstGeom>
          <a:ln>
            <a:solidFill>
              <a:schemeClr val="tx1">
                <a:lumMod val="50000"/>
                <a:lumOff val="50000"/>
              </a:schemeClr>
            </a:solidFill>
          </a:ln>
          <a:effectLst/>
        </p:spPr>
        <p:style>
          <a:lnRef idx="2">
            <a:schemeClr val="accent1"/>
          </a:lnRef>
          <a:fillRef idx="0">
            <a:schemeClr val="accent1"/>
          </a:fillRef>
          <a:effectRef idx="1">
            <a:schemeClr val="accent1"/>
          </a:effectRef>
          <a:fontRef idx="minor">
            <a:schemeClr val="tx1"/>
          </a:fontRef>
        </p:style>
      </p:cxnSp>
      <p:cxnSp>
        <p:nvCxnSpPr>
          <p:cNvPr id="35" name="Straight Connector 34"/>
          <p:cNvCxnSpPr/>
          <p:nvPr/>
        </p:nvCxnSpPr>
        <p:spPr>
          <a:xfrm>
            <a:off x="3523475" y="4665702"/>
            <a:ext cx="0" cy="169334"/>
          </a:xfrm>
          <a:prstGeom prst="line">
            <a:avLst/>
          </a:prstGeom>
          <a:ln>
            <a:solidFill>
              <a:schemeClr val="tx1">
                <a:lumMod val="50000"/>
                <a:lumOff val="50000"/>
              </a:schemeClr>
            </a:solidFill>
          </a:ln>
          <a:effectLst/>
        </p:spPr>
        <p:style>
          <a:lnRef idx="2">
            <a:schemeClr val="accent1"/>
          </a:lnRef>
          <a:fillRef idx="0">
            <a:schemeClr val="accent1"/>
          </a:fillRef>
          <a:effectRef idx="1">
            <a:schemeClr val="accent1"/>
          </a:effectRef>
          <a:fontRef idx="minor">
            <a:schemeClr val="tx1"/>
          </a:fontRef>
        </p:style>
      </p:cxnSp>
      <p:cxnSp>
        <p:nvCxnSpPr>
          <p:cNvPr id="36" name="Straight Connector 35"/>
          <p:cNvCxnSpPr/>
          <p:nvPr/>
        </p:nvCxnSpPr>
        <p:spPr>
          <a:xfrm>
            <a:off x="3702487" y="4665702"/>
            <a:ext cx="0" cy="169334"/>
          </a:xfrm>
          <a:prstGeom prst="line">
            <a:avLst/>
          </a:prstGeom>
          <a:ln>
            <a:solidFill>
              <a:schemeClr val="tx1">
                <a:lumMod val="50000"/>
                <a:lumOff val="50000"/>
              </a:schemeClr>
            </a:solidFill>
          </a:ln>
          <a:effectLst/>
        </p:spPr>
        <p:style>
          <a:lnRef idx="2">
            <a:schemeClr val="accent1"/>
          </a:lnRef>
          <a:fillRef idx="0">
            <a:schemeClr val="accent1"/>
          </a:fillRef>
          <a:effectRef idx="1">
            <a:schemeClr val="accent1"/>
          </a:effectRef>
          <a:fontRef idx="minor">
            <a:schemeClr val="tx1"/>
          </a:fontRef>
        </p:style>
      </p:cxnSp>
      <p:cxnSp>
        <p:nvCxnSpPr>
          <p:cNvPr id="37" name="Straight Connector 36"/>
          <p:cNvCxnSpPr/>
          <p:nvPr/>
        </p:nvCxnSpPr>
        <p:spPr>
          <a:xfrm>
            <a:off x="2948950" y="4623363"/>
            <a:ext cx="812800" cy="0"/>
          </a:xfrm>
          <a:prstGeom prst="line">
            <a:avLst/>
          </a:prstGeom>
          <a:ln w="28575" cmpd="sng">
            <a:solidFill>
              <a:schemeClr val="accent1">
                <a:lumMod val="75000"/>
              </a:schemeClr>
            </a:solidFill>
          </a:ln>
          <a:effectLst/>
        </p:spPr>
        <p:style>
          <a:lnRef idx="2">
            <a:schemeClr val="accent1"/>
          </a:lnRef>
          <a:fillRef idx="0">
            <a:schemeClr val="accent1"/>
          </a:fillRef>
          <a:effectRef idx="1">
            <a:schemeClr val="accent1"/>
          </a:effectRef>
          <a:fontRef idx="minor">
            <a:schemeClr val="tx1"/>
          </a:fontRef>
        </p:style>
      </p:cxnSp>
      <p:sp>
        <p:nvSpPr>
          <p:cNvPr id="38" name="TextBox 37"/>
          <p:cNvSpPr txBox="1"/>
          <p:nvPr/>
        </p:nvSpPr>
        <p:spPr>
          <a:xfrm>
            <a:off x="2248209" y="4412734"/>
            <a:ext cx="728835" cy="369332"/>
          </a:xfrm>
          <a:prstGeom prst="rect">
            <a:avLst/>
          </a:prstGeom>
          <a:noFill/>
        </p:spPr>
        <p:txBody>
          <a:bodyPr wrap="none" rtlCol="0">
            <a:spAutoFit/>
          </a:bodyPr>
          <a:lstStyle/>
          <a:p>
            <a:r>
              <a:rPr lang="en-US" dirty="0" smtClean="0"/>
              <a:t>read1</a:t>
            </a:r>
            <a:endParaRPr lang="en-US" dirty="0"/>
          </a:p>
        </p:txBody>
      </p:sp>
      <p:cxnSp>
        <p:nvCxnSpPr>
          <p:cNvPr id="39" name="Straight Connector 38"/>
          <p:cNvCxnSpPr/>
          <p:nvPr/>
        </p:nvCxnSpPr>
        <p:spPr>
          <a:xfrm>
            <a:off x="4447550" y="4665702"/>
            <a:ext cx="0" cy="169334"/>
          </a:xfrm>
          <a:prstGeom prst="line">
            <a:avLst/>
          </a:prstGeom>
          <a:ln>
            <a:solidFill>
              <a:schemeClr val="tx1">
                <a:lumMod val="50000"/>
                <a:lumOff val="50000"/>
              </a:schemeClr>
            </a:solidFill>
          </a:ln>
          <a:effectLst/>
        </p:spPr>
        <p:style>
          <a:lnRef idx="2">
            <a:schemeClr val="accent1"/>
          </a:lnRef>
          <a:fillRef idx="0">
            <a:schemeClr val="accent1"/>
          </a:fillRef>
          <a:effectRef idx="1">
            <a:schemeClr val="accent1"/>
          </a:effectRef>
          <a:fontRef idx="minor">
            <a:schemeClr val="tx1"/>
          </a:fontRef>
        </p:style>
      </p:cxnSp>
      <p:cxnSp>
        <p:nvCxnSpPr>
          <p:cNvPr id="40" name="Straight Connector 39"/>
          <p:cNvCxnSpPr/>
          <p:nvPr/>
        </p:nvCxnSpPr>
        <p:spPr>
          <a:xfrm>
            <a:off x="4626560" y="4665702"/>
            <a:ext cx="0" cy="169334"/>
          </a:xfrm>
          <a:prstGeom prst="line">
            <a:avLst/>
          </a:prstGeom>
          <a:ln>
            <a:solidFill>
              <a:schemeClr val="tx1">
                <a:lumMod val="50000"/>
                <a:lumOff val="50000"/>
              </a:schemeClr>
            </a:solidFill>
          </a:ln>
          <a:effectLst/>
        </p:spPr>
        <p:style>
          <a:lnRef idx="2">
            <a:schemeClr val="accent1"/>
          </a:lnRef>
          <a:fillRef idx="0">
            <a:schemeClr val="accent1"/>
          </a:fillRef>
          <a:effectRef idx="1">
            <a:schemeClr val="accent1"/>
          </a:effectRef>
          <a:fontRef idx="minor">
            <a:schemeClr val="tx1"/>
          </a:fontRef>
        </p:style>
      </p:cxnSp>
      <p:cxnSp>
        <p:nvCxnSpPr>
          <p:cNvPr id="41" name="Straight Connector 40"/>
          <p:cNvCxnSpPr/>
          <p:nvPr/>
        </p:nvCxnSpPr>
        <p:spPr>
          <a:xfrm>
            <a:off x="4367715" y="4665702"/>
            <a:ext cx="0" cy="169334"/>
          </a:xfrm>
          <a:prstGeom prst="line">
            <a:avLst/>
          </a:prstGeom>
          <a:ln>
            <a:solidFill>
              <a:schemeClr val="tx1">
                <a:lumMod val="50000"/>
                <a:lumOff val="50000"/>
              </a:schemeClr>
            </a:solidFill>
          </a:ln>
          <a:effectLst/>
        </p:spPr>
        <p:style>
          <a:lnRef idx="2">
            <a:schemeClr val="accent1"/>
          </a:lnRef>
          <a:fillRef idx="0">
            <a:schemeClr val="accent1"/>
          </a:fillRef>
          <a:effectRef idx="1">
            <a:schemeClr val="accent1"/>
          </a:effectRef>
          <a:fontRef idx="minor">
            <a:schemeClr val="tx1"/>
          </a:fontRef>
        </p:style>
      </p:cxnSp>
      <p:cxnSp>
        <p:nvCxnSpPr>
          <p:cNvPr id="42" name="Straight Connector 41"/>
          <p:cNvCxnSpPr/>
          <p:nvPr/>
        </p:nvCxnSpPr>
        <p:spPr>
          <a:xfrm>
            <a:off x="4716065" y="4665702"/>
            <a:ext cx="0" cy="169334"/>
          </a:xfrm>
          <a:prstGeom prst="line">
            <a:avLst/>
          </a:prstGeom>
          <a:ln>
            <a:solidFill>
              <a:schemeClr val="tx1">
                <a:lumMod val="50000"/>
                <a:lumOff val="50000"/>
              </a:schemeClr>
            </a:solidFill>
          </a:ln>
          <a:effectLst/>
        </p:spPr>
        <p:style>
          <a:lnRef idx="2">
            <a:schemeClr val="accent1"/>
          </a:lnRef>
          <a:fillRef idx="0">
            <a:schemeClr val="accent1"/>
          </a:fillRef>
          <a:effectRef idx="1">
            <a:schemeClr val="accent1"/>
          </a:effectRef>
          <a:fontRef idx="minor">
            <a:schemeClr val="tx1"/>
          </a:fontRef>
        </p:style>
      </p:cxnSp>
      <p:cxnSp>
        <p:nvCxnSpPr>
          <p:cNvPr id="43" name="Straight Connector 42"/>
          <p:cNvCxnSpPr/>
          <p:nvPr/>
        </p:nvCxnSpPr>
        <p:spPr>
          <a:xfrm>
            <a:off x="4805570" y="4665702"/>
            <a:ext cx="0" cy="169334"/>
          </a:xfrm>
          <a:prstGeom prst="line">
            <a:avLst/>
          </a:prstGeom>
          <a:ln>
            <a:solidFill>
              <a:schemeClr val="tx1">
                <a:lumMod val="50000"/>
                <a:lumOff val="50000"/>
              </a:schemeClr>
            </a:solidFill>
          </a:ln>
          <a:effectLst/>
        </p:spPr>
        <p:style>
          <a:lnRef idx="2">
            <a:schemeClr val="accent1"/>
          </a:lnRef>
          <a:fillRef idx="0">
            <a:schemeClr val="accent1"/>
          </a:fillRef>
          <a:effectRef idx="1">
            <a:schemeClr val="accent1"/>
          </a:effectRef>
          <a:fontRef idx="minor">
            <a:schemeClr val="tx1"/>
          </a:fontRef>
        </p:style>
      </p:cxnSp>
      <p:cxnSp>
        <p:nvCxnSpPr>
          <p:cNvPr id="44" name="Straight Connector 43"/>
          <p:cNvCxnSpPr/>
          <p:nvPr/>
        </p:nvCxnSpPr>
        <p:spPr>
          <a:xfrm>
            <a:off x="4984580" y="4665702"/>
            <a:ext cx="0" cy="169334"/>
          </a:xfrm>
          <a:prstGeom prst="line">
            <a:avLst/>
          </a:prstGeom>
          <a:ln>
            <a:solidFill>
              <a:schemeClr val="tx1">
                <a:lumMod val="50000"/>
                <a:lumOff val="50000"/>
              </a:schemeClr>
            </a:solidFill>
          </a:ln>
          <a:effectLst/>
        </p:spPr>
        <p:style>
          <a:lnRef idx="2">
            <a:schemeClr val="accent1"/>
          </a:lnRef>
          <a:fillRef idx="0">
            <a:schemeClr val="accent1"/>
          </a:fillRef>
          <a:effectRef idx="1">
            <a:schemeClr val="accent1"/>
          </a:effectRef>
          <a:fontRef idx="minor">
            <a:schemeClr val="tx1"/>
          </a:fontRef>
        </p:style>
      </p:cxnSp>
      <p:cxnSp>
        <p:nvCxnSpPr>
          <p:cNvPr id="45" name="Straight Connector 44"/>
          <p:cNvCxnSpPr/>
          <p:nvPr/>
        </p:nvCxnSpPr>
        <p:spPr>
          <a:xfrm>
            <a:off x="4895075" y="4665702"/>
            <a:ext cx="0" cy="169334"/>
          </a:xfrm>
          <a:prstGeom prst="line">
            <a:avLst/>
          </a:prstGeom>
          <a:ln>
            <a:solidFill>
              <a:schemeClr val="tx1">
                <a:lumMod val="50000"/>
                <a:lumOff val="50000"/>
              </a:schemeClr>
            </a:solidFill>
          </a:ln>
          <a:effectLst/>
        </p:spPr>
        <p:style>
          <a:lnRef idx="2">
            <a:schemeClr val="accent1"/>
          </a:lnRef>
          <a:fillRef idx="0">
            <a:schemeClr val="accent1"/>
          </a:fillRef>
          <a:effectRef idx="1">
            <a:schemeClr val="accent1"/>
          </a:effectRef>
          <a:fontRef idx="minor">
            <a:schemeClr val="tx1"/>
          </a:fontRef>
        </p:style>
      </p:cxnSp>
      <p:cxnSp>
        <p:nvCxnSpPr>
          <p:cNvPr id="46" name="Straight Connector 45"/>
          <p:cNvCxnSpPr/>
          <p:nvPr/>
        </p:nvCxnSpPr>
        <p:spPr>
          <a:xfrm>
            <a:off x="5074087" y="4665702"/>
            <a:ext cx="0" cy="169334"/>
          </a:xfrm>
          <a:prstGeom prst="line">
            <a:avLst/>
          </a:prstGeom>
          <a:ln>
            <a:solidFill>
              <a:schemeClr val="tx1">
                <a:lumMod val="50000"/>
                <a:lumOff val="50000"/>
              </a:schemeClr>
            </a:solidFill>
          </a:ln>
          <a:effectLst/>
        </p:spPr>
        <p:style>
          <a:lnRef idx="2">
            <a:schemeClr val="accent1"/>
          </a:lnRef>
          <a:fillRef idx="0">
            <a:schemeClr val="accent1"/>
          </a:fillRef>
          <a:effectRef idx="1">
            <a:schemeClr val="accent1"/>
          </a:effectRef>
          <a:fontRef idx="minor">
            <a:schemeClr val="tx1"/>
          </a:fontRef>
        </p:style>
      </p:cxnSp>
      <p:cxnSp>
        <p:nvCxnSpPr>
          <p:cNvPr id="47" name="Straight Connector 46"/>
          <p:cNvCxnSpPr/>
          <p:nvPr/>
        </p:nvCxnSpPr>
        <p:spPr>
          <a:xfrm>
            <a:off x="4320550" y="4623363"/>
            <a:ext cx="812800" cy="0"/>
          </a:xfrm>
          <a:prstGeom prst="line">
            <a:avLst/>
          </a:prstGeom>
          <a:ln w="28575" cmpd="sng">
            <a:solidFill>
              <a:schemeClr val="accent1">
                <a:lumMod val="75000"/>
              </a:schemeClr>
            </a:solidFill>
          </a:ln>
          <a:effectLst/>
        </p:spPr>
        <p:style>
          <a:lnRef idx="2">
            <a:schemeClr val="accent1"/>
          </a:lnRef>
          <a:fillRef idx="0">
            <a:schemeClr val="accent1"/>
          </a:fillRef>
          <a:effectRef idx="1">
            <a:schemeClr val="accent1"/>
          </a:effectRef>
          <a:fontRef idx="minor">
            <a:schemeClr val="tx1"/>
          </a:fontRef>
        </p:style>
      </p:cxnSp>
      <p:cxnSp>
        <p:nvCxnSpPr>
          <p:cNvPr id="48" name="Straight Connector 47"/>
          <p:cNvCxnSpPr/>
          <p:nvPr/>
        </p:nvCxnSpPr>
        <p:spPr>
          <a:xfrm>
            <a:off x="4537660" y="4665702"/>
            <a:ext cx="0" cy="169334"/>
          </a:xfrm>
          <a:prstGeom prst="line">
            <a:avLst/>
          </a:prstGeom>
          <a:ln>
            <a:solidFill>
              <a:schemeClr val="tx1">
                <a:lumMod val="50000"/>
                <a:lumOff val="50000"/>
              </a:schemeClr>
            </a:solidFill>
          </a:ln>
          <a:effectLst/>
        </p:spPr>
        <p:style>
          <a:lnRef idx="2">
            <a:schemeClr val="accent1"/>
          </a:lnRef>
          <a:fillRef idx="0">
            <a:schemeClr val="accent1"/>
          </a:fillRef>
          <a:effectRef idx="1">
            <a:schemeClr val="accent1"/>
          </a:effectRef>
          <a:fontRef idx="minor">
            <a:schemeClr val="tx1"/>
          </a:fontRef>
        </p:style>
      </p:cxnSp>
      <p:sp>
        <p:nvSpPr>
          <p:cNvPr id="49" name="TextBox 48"/>
          <p:cNvSpPr txBox="1"/>
          <p:nvPr/>
        </p:nvSpPr>
        <p:spPr>
          <a:xfrm>
            <a:off x="5133350" y="4418568"/>
            <a:ext cx="728835" cy="369332"/>
          </a:xfrm>
          <a:prstGeom prst="rect">
            <a:avLst/>
          </a:prstGeom>
          <a:noFill/>
        </p:spPr>
        <p:txBody>
          <a:bodyPr wrap="none" rtlCol="0">
            <a:spAutoFit/>
          </a:bodyPr>
          <a:lstStyle/>
          <a:p>
            <a:r>
              <a:rPr lang="en-US" dirty="0" smtClean="0"/>
              <a:t>read2</a:t>
            </a:r>
            <a:endParaRPr lang="en-US" dirty="0"/>
          </a:p>
        </p:txBody>
      </p:sp>
      <p:sp>
        <p:nvSpPr>
          <p:cNvPr id="51" name="Slide Number Placeholder 50"/>
          <p:cNvSpPr>
            <a:spLocks noGrp="1"/>
          </p:cNvSpPr>
          <p:nvPr>
            <p:ph type="sldNum" sz="quarter" idx="12"/>
          </p:nvPr>
        </p:nvSpPr>
        <p:spPr/>
        <p:txBody>
          <a:bodyPr/>
          <a:lstStyle/>
          <a:p>
            <a:fld id="{9DA039C4-C5F2-1743-BB7A-5D831266C61E}" type="slidenum">
              <a:rPr lang="en-US" smtClean="0"/>
              <a:t>18</a:t>
            </a:fld>
            <a:endParaRPr lang="en-US"/>
          </a:p>
        </p:txBody>
      </p:sp>
    </p:spTree>
    <p:extLst>
      <p:ext uri="{BB962C8B-B14F-4D97-AF65-F5344CB8AC3E}">
        <p14:creationId xmlns:p14="http://schemas.microsoft.com/office/powerpoint/2010/main" val="402871920"/>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7"/>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28"/>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29"/>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0"/>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31"/>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32"/>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33"/>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34"/>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35"/>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36"/>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37"/>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38"/>
                                        </p:tgtEl>
                                        <p:attrNameLst>
                                          <p:attrName>style.visibility</p:attrName>
                                        </p:attrNameLst>
                                      </p:cBhvr>
                                      <p:to>
                                        <p:strVal val="visible"/>
                                      </p:to>
                                    </p:set>
                                  </p:childTnLst>
                                </p:cTn>
                              </p:par>
                              <p:par>
                                <p:cTn id="29" presetID="1" presetClass="entr" presetSubtype="0" fill="hold" nodeType="withEffect">
                                  <p:stCondLst>
                                    <p:cond delay="0"/>
                                  </p:stCondLst>
                                  <p:childTnLst>
                                    <p:set>
                                      <p:cBhvr>
                                        <p:cTn id="30" dur="1" fill="hold">
                                          <p:stCondLst>
                                            <p:cond delay="0"/>
                                          </p:stCondLst>
                                        </p:cTn>
                                        <p:tgtEl>
                                          <p:spTgt spid="39"/>
                                        </p:tgtEl>
                                        <p:attrNameLst>
                                          <p:attrName>style.visibility</p:attrName>
                                        </p:attrNameLst>
                                      </p:cBhvr>
                                      <p:to>
                                        <p:strVal val="visible"/>
                                      </p:to>
                                    </p:set>
                                  </p:childTnLst>
                                </p:cTn>
                              </p:par>
                              <p:par>
                                <p:cTn id="31" presetID="1" presetClass="entr" presetSubtype="0" fill="hold" nodeType="withEffect">
                                  <p:stCondLst>
                                    <p:cond delay="0"/>
                                  </p:stCondLst>
                                  <p:childTnLst>
                                    <p:set>
                                      <p:cBhvr>
                                        <p:cTn id="32" dur="1" fill="hold">
                                          <p:stCondLst>
                                            <p:cond delay="0"/>
                                          </p:stCondLst>
                                        </p:cTn>
                                        <p:tgtEl>
                                          <p:spTgt spid="40"/>
                                        </p:tgtEl>
                                        <p:attrNameLst>
                                          <p:attrName>style.visibility</p:attrName>
                                        </p:attrNameLst>
                                      </p:cBhvr>
                                      <p:to>
                                        <p:strVal val="visible"/>
                                      </p:to>
                                    </p:set>
                                  </p:childTnLst>
                                </p:cTn>
                              </p:par>
                              <p:par>
                                <p:cTn id="33" presetID="1" presetClass="entr" presetSubtype="0" fill="hold" nodeType="withEffect">
                                  <p:stCondLst>
                                    <p:cond delay="0"/>
                                  </p:stCondLst>
                                  <p:childTnLst>
                                    <p:set>
                                      <p:cBhvr>
                                        <p:cTn id="34" dur="1" fill="hold">
                                          <p:stCondLst>
                                            <p:cond delay="0"/>
                                          </p:stCondLst>
                                        </p:cTn>
                                        <p:tgtEl>
                                          <p:spTgt spid="41"/>
                                        </p:tgtEl>
                                        <p:attrNameLst>
                                          <p:attrName>style.visibility</p:attrName>
                                        </p:attrNameLst>
                                      </p:cBhvr>
                                      <p:to>
                                        <p:strVal val="visible"/>
                                      </p:to>
                                    </p:set>
                                  </p:childTnLst>
                                </p:cTn>
                              </p:par>
                              <p:par>
                                <p:cTn id="35" presetID="1" presetClass="entr" presetSubtype="0" fill="hold" nodeType="withEffect">
                                  <p:stCondLst>
                                    <p:cond delay="0"/>
                                  </p:stCondLst>
                                  <p:childTnLst>
                                    <p:set>
                                      <p:cBhvr>
                                        <p:cTn id="36" dur="1" fill="hold">
                                          <p:stCondLst>
                                            <p:cond delay="0"/>
                                          </p:stCondLst>
                                        </p:cTn>
                                        <p:tgtEl>
                                          <p:spTgt spid="42"/>
                                        </p:tgtEl>
                                        <p:attrNameLst>
                                          <p:attrName>style.visibility</p:attrName>
                                        </p:attrNameLst>
                                      </p:cBhvr>
                                      <p:to>
                                        <p:strVal val="visible"/>
                                      </p:to>
                                    </p:set>
                                  </p:childTnLst>
                                </p:cTn>
                              </p:par>
                              <p:par>
                                <p:cTn id="37" presetID="1" presetClass="entr" presetSubtype="0" fill="hold" nodeType="withEffect">
                                  <p:stCondLst>
                                    <p:cond delay="0"/>
                                  </p:stCondLst>
                                  <p:childTnLst>
                                    <p:set>
                                      <p:cBhvr>
                                        <p:cTn id="38" dur="1" fill="hold">
                                          <p:stCondLst>
                                            <p:cond delay="0"/>
                                          </p:stCondLst>
                                        </p:cTn>
                                        <p:tgtEl>
                                          <p:spTgt spid="43"/>
                                        </p:tgtEl>
                                        <p:attrNameLst>
                                          <p:attrName>style.visibility</p:attrName>
                                        </p:attrNameLst>
                                      </p:cBhvr>
                                      <p:to>
                                        <p:strVal val="visible"/>
                                      </p:to>
                                    </p:set>
                                  </p:childTnLst>
                                </p:cTn>
                              </p:par>
                              <p:par>
                                <p:cTn id="39" presetID="1" presetClass="entr" presetSubtype="0" fill="hold" nodeType="withEffect">
                                  <p:stCondLst>
                                    <p:cond delay="0"/>
                                  </p:stCondLst>
                                  <p:childTnLst>
                                    <p:set>
                                      <p:cBhvr>
                                        <p:cTn id="40" dur="1" fill="hold">
                                          <p:stCondLst>
                                            <p:cond delay="0"/>
                                          </p:stCondLst>
                                        </p:cTn>
                                        <p:tgtEl>
                                          <p:spTgt spid="44"/>
                                        </p:tgtEl>
                                        <p:attrNameLst>
                                          <p:attrName>style.visibility</p:attrName>
                                        </p:attrNameLst>
                                      </p:cBhvr>
                                      <p:to>
                                        <p:strVal val="visible"/>
                                      </p:to>
                                    </p:set>
                                  </p:childTnLst>
                                </p:cTn>
                              </p:par>
                              <p:par>
                                <p:cTn id="41" presetID="1" presetClass="entr" presetSubtype="0" fill="hold" nodeType="withEffect">
                                  <p:stCondLst>
                                    <p:cond delay="0"/>
                                  </p:stCondLst>
                                  <p:childTnLst>
                                    <p:set>
                                      <p:cBhvr>
                                        <p:cTn id="42" dur="1" fill="hold">
                                          <p:stCondLst>
                                            <p:cond delay="0"/>
                                          </p:stCondLst>
                                        </p:cTn>
                                        <p:tgtEl>
                                          <p:spTgt spid="45"/>
                                        </p:tgtEl>
                                        <p:attrNameLst>
                                          <p:attrName>style.visibility</p:attrName>
                                        </p:attrNameLst>
                                      </p:cBhvr>
                                      <p:to>
                                        <p:strVal val="visible"/>
                                      </p:to>
                                    </p:set>
                                  </p:childTnLst>
                                </p:cTn>
                              </p:par>
                              <p:par>
                                <p:cTn id="43" presetID="1" presetClass="entr" presetSubtype="0" fill="hold" nodeType="withEffect">
                                  <p:stCondLst>
                                    <p:cond delay="0"/>
                                  </p:stCondLst>
                                  <p:childTnLst>
                                    <p:set>
                                      <p:cBhvr>
                                        <p:cTn id="44" dur="1" fill="hold">
                                          <p:stCondLst>
                                            <p:cond delay="0"/>
                                          </p:stCondLst>
                                        </p:cTn>
                                        <p:tgtEl>
                                          <p:spTgt spid="46"/>
                                        </p:tgtEl>
                                        <p:attrNameLst>
                                          <p:attrName>style.visibility</p:attrName>
                                        </p:attrNameLst>
                                      </p:cBhvr>
                                      <p:to>
                                        <p:strVal val="visible"/>
                                      </p:to>
                                    </p:set>
                                  </p:childTnLst>
                                </p:cTn>
                              </p:par>
                              <p:par>
                                <p:cTn id="45" presetID="1" presetClass="entr" presetSubtype="0" fill="hold" nodeType="withEffect">
                                  <p:stCondLst>
                                    <p:cond delay="0"/>
                                  </p:stCondLst>
                                  <p:childTnLst>
                                    <p:set>
                                      <p:cBhvr>
                                        <p:cTn id="46" dur="1" fill="hold">
                                          <p:stCondLst>
                                            <p:cond delay="0"/>
                                          </p:stCondLst>
                                        </p:cTn>
                                        <p:tgtEl>
                                          <p:spTgt spid="47"/>
                                        </p:tgtEl>
                                        <p:attrNameLst>
                                          <p:attrName>style.visibility</p:attrName>
                                        </p:attrNameLst>
                                      </p:cBhvr>
                                      <p:to>
                                        <p:strVal val="visible"/>
                                      </p:to>
                                    </p:set>
                                  </p:childTnLst>
                                </p:cTn>
                              </p:par>
                              <p:par>
                                <p:cTn id="47" presetID="1" presetClass="entr" presetSubtype="0" fill="hold" nodeType="withEffect">
                                  <p:stCondLst>
                                    <p:cond delay="0"/>
                                  </p:stCondLst>
                                  <p:childTnLst>
                                    <p:set>
                                      <p:cBhvr>
                                        <p:cTn id="48" dur="1" fill="hold">
                                          <p:stCondLst>
                                            <p:cond delay="0"/>
                                          </p:stCondLst>
                                        </p:cTn>
                                        <p:tgtEl>
                                          <p:spTgt spid="48"/>
                                        </p:tgtEl>
                                        <p:attrNameLst>
                                          <p:attrName>style.visibility</p:attrName>
                                        </p:attrNameLst>
                                      </p:cBhvr>
                                      <p:to>
                                        <p:strVal val="visible"/>
                                      </p:to>
                                    </p:set>
                                  </p:childTnLst>
                                </p:cTn>
                              </p:par>
                              <p:par>
                                <p:cTn id="49" presetID="1" presetClass="entr" presetSubtype="0" fill="hold" grpId="0" nodeType="withEffect">
                                  <p:stCondLst>
                                    <p:cond delay="0"/>
                                  </p:stCondLst>
                                  <p:childTnLst>
                                    <p:set>
                                      <p:cBhvr>
                                        <p:cTn id="50" dur="1" fill="hold">
                                          <p:stCondLst>
                                            <p:cond delay="0"/>
                                          </p:stCondLst>
                                        </p:cTn>
                                        <p:tgtEl>
                                          <p:spTgt spid="49"/>
                                        </p:tgtEl>
                                        <p:attrNameLst>
                                          <p:attrName>style.visibility</p:attrName>
                                        </p:attrNameLst>
                                      </p:cBhvr>
                                      <p:to>
                                        <p:strVal val="visible"/>
                                      </p:to>
                                    </p:set>
                                  </p:childTnLst>
                                </p:cTn>
                              </p:par>
                              <p:par>
                                <p:cTn id="51" presetID="1" presetClass="entr" presetSubtype="0" fill="hold" grpId="0" nodeType="withEffect">
                                  <p:stCondLst>
                                    <p:cond delay="0"/>
                                  </p:stCondLst>
                                  <p:childTnLst>
                                    <p:set>
                                      <p:cBhvr>
                                        <p:cTn id="52" dur="1" fill="hold">
                                          <p:stCondLst>
                                            <p:cond delay="0"/>
                                          </p:stCondLst>
                                        </p:cTn>
                                        <p:tgtEl>
                                          <p:spTgt spid="2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 grpId="0"/>
      <p:bldP spid="28" grpId="0"/>
      <p:bldP spid="38" grpId="0"/>
      <p:bldP spid="49"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Alignment format: SAM</a:t>
            </a:r>
            <a:endParaRPr lang="en-US" dirty="0"/>
          </a:p>
        </p:txBody>
      </p:sp>
      <p:sp>
        <p:nvSpPr>
          <p:cNvPr id="3" name="Content Placeholder 2"/>
          <p:cNvSpPr>
            <a:spLocks noGrp="1"/>
          </p:cNvSpPr>
          <p:nvPr>
            <p:ph idx="1"/>
          </p:nvPr>
        </p:nvSpPr>
        <p:spPr>
          <a:xfrm>
            <a:off x="457200" y="1198609"/>
            <a:ext cx="8094133" cy="4554491"/>
          </a:xfrm>
        </p:spPr>
        <p:txBody>
          <a:bodyPr>
            <a:normAutofit/>
          </a:bodyPr>
          <a:lstStyle/>
          <a:p>
            <a:r>
              <a:rPr lang="en-US" dirty="0"/>
              <a:t>SAM stands for </a:t>
            </a:r>
            <a:r>
              <a:rPr lang="en-US" b="1" u="sng" dirty="0"/>
              <a:t>S</a:t>
            </a:r>
            <a:r>
              <a:rPr lang="en-US" dirty="0"/>
              <a:t>equence </a:t>
            </a:r>
            <a:r>
              <a:rPr lang="en-US" b="1" u="sng" dirty="0"/>
              <a:t>A</a:t>
            </a:r>
            <a:r>
              <a:rPr lang="en-US" dirty="0"/>
              <a:t>lignment/</a:t>
            </a:r>
            <a:r>
              <a:rPr lang="en-US" b="1" u="sng" dirty="0"/>
              <a:t>M</a:t>
            </a:r>
            <a:r>
              <a:rPr lang="en-US" dirty="0"/>
              <a:t>ap format</a:t>
            </a:r>
            <a:r>
              <a:rPr lang="en-US" dirty="0" smtClean="0"/>
              <a:t>.</a:t>
            </a:r>
          </a:p>
          <a:p>
            <a:endParaRPr lang="en-US" dirty="0" smtClean="0"/>
          </a:p>
          <a:p>
            <a:r>
              <a:rPr lang="en-US" dirty="0"/>
              <a:t>The Sequence Alignment/Map (SAM) format is a generic alignment format for storing read alignments against reference </a:t>
            </a:r>
            <a:r>
              <a:rPr lang="en-US" dirty="0" smtClean="0"/>
              <a:t>sequence.</a:t>
            </a:r>
          </a:p>
          <a:p>
            <a:endParaRPr lang="en-US" dirty="0" smtClean="0"/>
          </a:p>
          <a:p>
            <a:r>
              <a:rPr lang="en-US" dirty="0"/>
              <a:t>The SAM/BAM format, together </a:t>
            </a:r>
            <a:r>
              <a:rPr lang="en-US" dirty="0" smtClean="0"/>
              <a:t>with </a:t>
            </a:r>
            <a:r>
              <a:rPr lang="en-US" dirty="0" err="1" smtClean="0"/>
              <a:t>SAMtools</a:t>
            </a:r>
            <a:r>
              <a:rPr lang="en-US" dirty="0"/>
              <a:t>, </a:t>
            </a:r>
            <a:r>
              <a:rPr lang="en-US" dirty="0" smtClean="0"/>
              <a:t>enables </a:t>
            </a:r>
            <a:r>
              <a:rPr lang="en-US" dirty="0"/>
              <a:t>a generic and modular approach to the analysis of </a:t>
            </a:r>
            <a:r>
              <a:rPr lang="en-US" dirty="0" smtClean="0"/>
              <a:t>genomic sequencing </a:t>
            </a:r>
            <a:r>
              <a:rPr lang="en-US" dirty="0"/>
              <a:t>data.</a:t>
            </a:r>
            <a:endParaRPr lang="en-US" dirty="0" smtClean="0"/>
          </a:p>
          <a:p>
            <a:endParaRPr lang="en-US" dirty="0"/>
          </a:p>
        </p:txBody>
      </p:sp>
      <p:sp>
        <p:nvSpPr>
          <p:cNvPr id="6" name="Slide Number Placeholder 5"/>
          <p:cNvSpPr>
            <a:spLocks noGrp="1"/>
          </p:cNvSpPr>
          <p:nvPr>
            <p:ph type="sldNum" sz="quarter" idx="12"/>
          </p:nvPr>
        </p:nvSpPr>
        <p:spPr/>
        <p:txBody>
          <a:bodyPr/>
          <a:lstStyle/>
          <a:p>
            <a:fld id="{9DA039C4-C5F2-1743-BB7A-5D831266C61E}" type="slidenum">
              <a:rPr lang="en-US" smtClean="0"/>
              <a:t>19</a:t>
            </a:fld>
            <a:endParaRPr lang="en-US"/>
          </a:p>
        </p:txBody>
      </p:sp>
    </p:spTree>
    <p:extLst>
      <p:ext uri="{BB962C8B-B14F-4D97-AF65-F5344CB8AC3E}">
        <p14:creationId xmlns:p14="http://schemas.microsoft.com/office/powerpoint/2010/main" val="188494244"/>
      </p:ext>
    </p:extLst>
  </p:cSld>
  <p:clrMapOvr>
    <a:masterClrMapping/>
  </p:clrMapOvr>
  <p:timing>
    <p:tnLst>
      <p:par>
        <p:cTn xmlns:p14="http://schemas.microsoft.com/office/powerpoint/2010/mai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Alignment I - review</a:t>
            </a:r>
            <a:endParaRPr lang="en-US" dirty="0"/>
          </a:p>
        </p:txBody>
      </p:sp>
      <p:sp>
        <p:nvSpPr>
          <p:cNvPr id="3" name="Content Placeholder 2"/>
          <p:cNvSpPr>
            <a:spLocks noGrp="1"/>
          </p:cNvSpPr>
          <p:nvPr>
            <p:ph idx="1"/>
          </p:nvPr>
        </p:nvSpPr>
        <p:spPr>
          <a:xfrm>
            <a:off x="575733" y="1457416"/>
            <a:ext cx="8034868" cy="4774051"/>
          </a:xfrm>
        </p:spPr>
        <p:txBody>
          <a:bodyPr>
            <a:normAutofit/>
          </a:bodyPr>
          <a:lstStyle/>
          <a:p>
            <a:r>
              <a:rPr lang="en-US" dirty="0" smtClean="0"/>
              <a:t>The local alignment algorithm, </a:t>
            </a:r>
            <a:r>
              <a:rPr lang="en-US" dirty="0"/>
              <a:t>S</a:t>
            </a:r>
            <a:r>
              <a:rPr lang="en-US" dirty="0" smtClean="0"/>
              <a:t>mith</a:t>
            </a:r>
            <a:r>
              <a:rPr lang="en-US" dirty="0"/>
              <a:t>–</a:t>
            </a:r>
            <a:r>
              <a:rPr lang="en-US" dirty="0" smtClean="0"/>
              <a:t>Waterman algorithm, ensures </a:t>
            </a:r>
            <a:r>
              <a:rPr lang="en-US" dirty="0"/>
              <a:t>the best performance on accuracy and the most precise </a:t>
            </a:r>
            <a:r>
              <a:rPr lang="en-US" dirty="0" smtClean="0"/>
              <a:t>results with respect to its scoring scheme but it is very time-consuming.</a:t>
            </a:r>
          </a:p>
          <a:p>
            <a:endParaRPr lang="en-US" dirty="0" smtClean="0"/>
          </a:p>
          <a:p>
            <a:r>
              <a:rPr lang="en-US" dirty="0" smtClean="0"/>
              <a:t>BLAST is a seed-extension algorithm for database searching.</a:t>
            </a:r>
          </a:p>
          <a:p>
            <a:pPr marL="685800" indent="-338138">
              <a:buFont typeface="+mj-lt"/>
              <a:buAutoNum type="arabicPeriod"/>
            </a:pPr>
            <a:r>
              <a:rPr lang="en-US" dirty="0" smtClean="0"/>
              <a:t>Identify </a:t>
            </a:r>
            <a:r>
              <a:rPr lang="en-US" dirty="0"/>
              <a:t>a match </a:t>
            </a:r>
            <a:r>
              <a:rPr lang="en-US" dirty="0" smtClean="0"/>
              <a:t>for </a:t>
            </a:r>
            <a:r>
              <a:rPr lang="en-US" dirty="0"/>
              <a:t>the seed </a:t>
            </a:r>
            <a:r>
              <a:rPr lang="en-US" dirty="0" smtClean="0"/>
              <a:t>sequence</a:t>
            </a:r>
            <a:endParaRPr lang="en-US" dirty="0"/>
          </a:p>
          <a:p>
            <a:pPr marL="685800" indent="-338138">
              <a:buFont typeface="+mj-lt"/>
              <a:buAutoNum type="arabicPeriod"/>
            </a:pPr>
            <a:r>
              <a:rPr lang="en-US" dirty="0" smtClean="0"/>
              <a:t>Extend </a:t>
            </a:r>
            <a:r>
              <a:rPr lang="en-US" dirty="0"/>
              <a:t>match using </a:t>
            </a:r>
            <a:r>
              <a:rPr lang="en-US" dirty="0" smtClean="0"/>
              <a:t>a local alignment </a:t>
            </a:r>
            <a:endParaRPr lang="en-US" dirty="0"/>
          </a:p>
          <a:p>
            <a:endParaRPr lang="en-US" dirty="0"/>
          </a:p>
          <a:p>
            <a:r>
              <a:rPr lang="en-US" dirty="0" smtClean="0"/>
              <a:t>However, BLAST is still not fast enough for efficient alignments of millions of NGS reads.</a:t>
            </a:r>
            <a:endParaRPr lang="en-US" dirty="0"/>
          </a:p>
        </p:txBody>
      </p:sp>
      <p:sp>
        <p:nvSpPr>
          <p:cNvPr id="5" name="Slide Number Placeholder 4"/>
          <p:cNvSpPr>
            <a:spLocks noGrp="1"/>
          </p:cNvSpPr>
          <p:nvPr>
            <p:ph type="sldNum" sz="quarter" idx="12"/>
          </p:nvPr>
        </p:nvSpPr>
        <p:spPr/>
        <p:txBody>
          <a:bodyPr/>
          <a:lstStyle/>
          <a:p>
            <a:fld id="{9DA039C4-C5F2-1743-BB7A-5D831266C61E}" type="slidenum">
              <a:rPr lang="en-US" smtClean="0"/>
              <a:t>2</a:t>
            </a:fld>
            <a:endParaRPr lang="en-US"/>
          </a:p>
        </p:txBody>
      </p:sp>
    </p:spTree>
    <p:extLst>
      <p:ext uri="{BB962C8B-B14F-4D97-AF65-F5344CB8AC3E}">
        <p14:creationId xmlns:p14="http://schemas.microsoft.com/office/powerpoint/2010/main" val="1066608330"/>
      </p:ext>
    </p:extLst>
  </p:cSld>
  <p:clrMapOvr>
    <a:masterClrMapping/>
  </p:clrMapOvr>
  <p:timing>
    <p:tnLst>
      <p:par>
        <p:cTn xmlns:p14="http://schemas.microsoft.com/office/powerpoint/2010/mai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More about SAM/BAM format and </a:t>
            </a:r>
            <a:r>
              <a:rPr lang="en-US" dirty="0" err="1" smtClean="0"/>
              <a:t>samtools</a:t>
            </a:r>
            <a:endParaRPr lang="en-US" dirty="0"/>
          </a:p>
        </p:txBody>
      </p:sp>
      <p:sp>
        <p:nvSpPr>
          <p:cNvPr id="4" name="Slide Number Placeholder 3"/>
          <p:cNvSpPr>
            <a:spLocks noGrp="1"/>
          </p:cNvSpPr>
          <p:nvPr>
            <p:ph type="sldNum" sz="quarter" idx="12"/>
          </p:nvPr>
        </p:nvSpPr>
        <p:spPr/>
        <p:txBody>
          <a:bodyPr/>
          <a:lstStyle/>
          <a:p>
            <a:fld id="{9DA039C4-C5F2-1743-BB7A-5D831266C61E}" type="slidenum">
              <a:rPr lang="en-US" smtClean="0"/>
              <a:t>20</a:t>
            </a:fld>
            <a:endParaRPr lang="en-US"/>
          </a:p>
        </p:txBody>
      </p:sp>
      <p:pic>
        <p:nvPicPr>
          <p:cNvPr id="5" name="Picture 4" descr="Screenshot 2019-02-17 12.25.49.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806222" y="1239412"/>
            <a:ext cx="6053667" cy="1488525"/>
          </a:xfrm>
          <a:prstGeom prst="rect">
            <a:avLst/>
          </a:prstGeom>
        </p:spPr>
      </p:pic>
      <p:pic>
        <p:nvPicPr>
          <p:cNvPr id="6" name="Picture 5" descr="Screenshot 2019-02-17 12.25.36.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2829943"/>
            <a:ext cx="9144000" cy="3597003"/>
          </a:xfrm>
          <a:prstGeom prst="rect">
            <a:avLst/>
          </a:prstGeom>
        </p:spPr>
      </p:pic>
    </p:spTree>
    <p:extLst>
      <p:ext uri="{BB962C8B-B14F-4D97-AF65-F5344CB8AC3E}">
        <p14:creationId xmlns:p14="http://schemas.microsoft.com/office/powerpoint/2010/main" val="1955395833"/>
      </p:ext>
    </p:extLst>
  </p:cSld>
  <p:clrMapOvr>
    <a:masterClrMapping/>
  </p:clrMapOvr>
  <p:timing>
    <p:tnLst>
      <p:par>
        <p:cTn xmlns:p14="http://schemas.microsoft.com/office/powerpoint/2010/mai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SAM section 1: headers</a:t>
            </a:r>
            <a:endParaRPr lang="en-US" dirty="0"/>
          </a:p>
        </p:txBody>
      </p:sp>
      <p:sp>
        <p:nvSpPr>
          <p:cNvPr id="3" name="Content Placeholder 2"/>
          <p:cNvSpPr>
            <a:spLocks noGrp="1"/>
          </p:cNvSpPr>
          <p:nvPr>
            <p:ph idx="1"/>
          </p:nvPr>
        </p:nvSpPr>
        <p:spPr>
          <a:xfrm>
            <a:off x="457200" y="1583842"/>
            <a:ext cx="8229600" cy="4131157"/>
          </a:xfrm>
        </p:spPr>
        <p:txBody>
          <a:bodyPr>
            <a:noAutofit/>
          </a:bodyPr>
          <a:lstStyle/>
          <a:p>
            <a:pPr marL="0" indent="0">
              <a:buNone/>
            </a:pPr>
            <a:r>
              <a:rPr lang="en-US" sz="2800" dirty="0" smtClean="0"/>
              <a:t>In </a:t>
            </a:r>
            <a:r>
              <a:rPr lang="en-US" sz="2800" dirty="0"/>
              <a:t>the header </a:t>
            </a:r>
            <a:r>
              <a:rPr lang="en-US" sz="2800" dirty="0" smtClean="0"/>
              <a:t>section, the line starts with </a:t>
            </a:r>
            <a:r>
              <a:rPr lang="en-US" sz="2800" dirty="0"/>
              <a:t>‘@</a:t>
            </a:r>
            <a:r>
              <a:rPr lang="en-US" sz="2800" dirty="0" smtClean="0"/>
              <a:t>’</a:t>
            </a:r>
          </a:p>
          <a:p>
            <a:pPr marL="0" indent="0">
              <a:buNone/>
            </a:pPr>
            <a:endParaRPr lang="en-US" sz="2800" dirty="0"/>
          </a:p>
          <a:p>
            <a:r>
              <a:rPr lang="en-US" sz="2800" dirty="0" smtClean="0"/>
              <a:t>@</a:t>
            </a:r>
            <a:r>
              <a:rPr lang="en-US" sz="2800" dirty="0"/>
              <a:t>SQ Reference sequence dictionary</a:t>
            </a:r>
            <a:r>
              <a:rPr lang="en-US" sz="2800" dirty="0" smtClean="0"/>
              <a:t>.</a:t>
            </a:r>
          </a:p>
          <a:p>
            <a:r>
              <a:rPr lang="en-US" sz="2800" dirty="0"/>
              <a:t>@RG Read </a:t>
            </a:r>
            <a:r>
              <a:rPr lang="en-US" sz="2800" dirty="0" smtClean="0"/>
              <a:t>group.</a:t>
            </a:r>
          </a:p>
          <a:p>
            <a:r>
              <a:rPr lang="en-US" sz="2800" dirty="0" smtClean="0"/>
              <a:t>…</a:t>
            </a:r>
            <a:endParaRPr lang="en-US" sz="2800" dirty="0"/>
          </a:p>
        </p:txBody>
      </p:sp>
      <p:sp>
        <p:nvSpPr>
          <p:cNvPr id="4" name="Slide Number Placeholder 3"/>
          <p:cNvSpPr>
            <a:spLocks noGrp="1"/>
          </p:cNvSpPr>
          <p:nvPr>
            <p:ph type="sldNum" sz="quarter" idx="12"/>
          </p:nvPr>
        </p:nvSpPr>
        <p:spPr/>
        <p:txBody>
          <a:bodyPr/>
          <a:lstStyle/>
          <a:p>
            <a:fld id="{9DA039C4-C5F2-1743-BB7A-5D831266C61E}" type="slidenum">
              <a:rPr lang="en-US" smtClean="0"/>
              <a:t>21</a:t>
            </a:fld>
            <a:endParaRPr lang="en-US"/>
          </a:p>
        </p:txBody>
      </p:sp>
    </p:spTree>
    <p:extLst>
      <p:ext uri="{BB962C8B-B14F-4D97-AF65-F5344CB8AC3E}">
        <p14:creationId xmlns:p14="http://schemas.microsoft.com/office/powerpoint/2010/main" val="4281052319"/>
      </p:ext>
    </p:extLst>
  </p:cSld>
  <p:clrMapOvr>
    <a:masterClrMapping/>
  </p:clrMapOvr>
  <p:timing>
    <p:tnLst>
      <p:par>
        <p:cTn xmlns:p14="http://schemas.microsoft.com/office/powerpoint/2010/mai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SAM section 2: the alignment section</a:t>
            </a:r>
            <a:endParaRPr lang="en-US" dirty="0"/>
          </a:p>
        </p:txBody>
      </p:sp>
      <p:sp>
        <p:nvSpPr>
          <p:cNvPr id="6" name="Oval 5"/>
          <p:cNvSpPr/>
          <p:nvPr/>
        </p:nvSpPr>
        <p:spPr>
          <a:xfrm>
            <a:off x="1909232" y="3509424"/>
            <a:ext cx="93133" cy="127001"/>
          </a:xfrm>
          <a:prstGeom prst="ellipse">
            <a:avLst/>
          </a:prstGeom>
          <a:solidFill>
            <a:srgbClr val="FF000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7" name="Oval 6"/>
          <p:cNvSpPr/>
          <p:nvPr/>
        </p:nvSpPr>
        <p:spPr>
          <a:xfrm>
            <a:off x="1909232" y="4364585"/>
            <a:ext cx="93133" cy="127001"/>
          </a:xfrm>
          <a:prstGeom prst="ellipse">
            <a:avLst/>
          </a:prstGeom>
          <a:solidFill>
            <a:srgbClr val="FF000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 name="Oval 7"/>
          <p:cNvSpPr/>
          <p:nvPr/>
        </p:nvSpPr>
        <p:spPr>
          <a:xfrm>
            <a:off x="1909232" y="4660920"/>
            <a:ext cx="93133" cy="127001"/>
          </a:xfrm>
          <a:prstGeom prst="ellipse">
            <a:avLst/>
          </a:prstGeom>
          <a:solidFill>
            <a:srgbClr val="FF000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aphicFrame>
        <p:nvGraphicFramePr>
          <p:cNvPr id="3" name="Table 2"/>
          <p:cNvGraphicFramePr>
            <a:graphicFrameLocks noGrp="1"/>
          </p:cNvGraphicFramePr>
          <p:nvPr>
            <p:extLst>
              <p:ext uri="{D42A27DB-BD31-4B8C-83A1-F6EECF244321}">
                <p14:modId xmlns:p14="http://schemas.microsoft.com/office/powerpoint/2010/main" val="2016022084"/>
              </p:ext>
            </p:extLst>
          </p:nvPr>
        </p:nvGraphicFramePr>
        <p:xfrm>
          <a:off x="340781" y="2767728"/>
          <a:ext cx="6601883" cy="3611577"/>
        </p:xfrm>
        <a:graphic>
          <a:graphicData uri="http://schemas.openxmlformats.org/drawingml/2006/table">
            <a:tbl>
              <a:tblPr/>
              <a:tblGrid>
                <a:gridCol w="761075"/>
                <a:gridCol w="938069"/>
                <a:gridCol w="4902739"/>
              </a:tblGrid>
              <a:tr h="351375">
                <a:tc>
                  <a:txBody>
                    <a:bodyPr/>
                    <a:lstStyle/>
                    <a:p>
                      <a:pPr algn="ctr" fontAlgn="b"/>
                      <a:r>
                        <a:rPr lang="en-US" sz="1600" b="0" i="0" u="none" strike="noStrike" dirty="0">
                          <a:solidFill>
                            <a:srgbClr val="000000"/>
                          </a:solidFill>
                          <a:effectLst/>
                          <a:latin typeface="Calibri"/>
                        </a:rPr>
                        <a:t>No.</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600" b="0" i="0" u="none" strike="noStrike" dirty="0">
                          <a:solidFill>
                            <a:srgbClr val="000000"/>
                          </a:solidFill>
                          <a:effectLst/>
                          <a:latin typeface="Calibri"/>
                        </a:rPr>
                        <a:t>Name</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600" b="0" i="0" u="none" strike="noStrike" dirty="0">
                          <a:solidFill>
                            <a:srgbClr val="000000"/>
                          </a:solidFill>
                          <a:effectLst/>
                          <a:latin typeface="Calibri"/>
                        </a:rPr>
                        <a:t>Description</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296382">
                <a:tc>
                  <a:txBody>
                    <a:bodyPr/>
                    <a:lstStyle/>
                    <a:p>
                      <a:pPr algn="ctr" fontAlgn="b"/>
                      <a:r>
                        <a:rPr lang="en-US" sz="1600" b="0" i="0" u="none" strike="noStrike" dirty="0">
                          <a:solidFill>
                            <a:srgbClr val="000000"/>
                          </a:solidFill>
                          <a:effectLst/>
                          <a:latin typeface="Calibri"/>
                        </a:rPr>
                        <a:t>1</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600" b="0" i="0" u="none" strike="noStrike" dirty="0">
                          <a:solidFill>
                            <a:srgbClr val="000000"/>
                          </a:solidFill>
                          <a:effectLst/>
                          <a:latin typeface="Calibri"/>
                        </a:rPr>
                        <a:t>QNAME</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600" b="0" i="0" u="none" strike="noStrike">
                          <a:solidFill>
                            <a:srgbClr val="000000"/>
                          </a:solidFill>
                          <a:effectLst/>
                          <a:latin typeface="Calibri"/>
                        </a:rPr>
                        <a:t>Query NAME of the read or the read pair</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296382">
                <a:tc>
                  <a:txBody>
                    <a:bodyPr/>
                    <a:lstStyle/>
                    <a:p>
                      <a:pPr algn="ctr" fontAlgn="b"/>
                      <a:r>
                        <a:rPr lang="en-US" sz="1600" b="0" i="0" u="none" strike="noStrike" dirty="0">
                          <a:solidFill>
                            <a:srgbClr val="000000"/>
                          </a:solidFill>
                          <a:effectLst/>
                          <a:latin typeface="Calibri"/>
                        </a:rPr>
                        <a:t>2</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600" b="0" i="0" u="none" strike="noStrike" dirty="0">
                          <a:solidFill>
                            <a:srgbClr val="000000"/>
                          </a:solidFill>
                          <a:effectLst/>
                          <a:latin typeface="Calibri"/>
                        </a:rPr>
                        <a:t>FLAG</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600" b="0" i="0" u="none" strike="noStrike">
                          <a:solidFill>
                            <a:srgbClr val="000000"/>
                          </a:solidFill>
                          <a:effectLst/>
                          <a:latin typeface="Calibri"/>
                        </a:rPr>
                        <a:t>Bitwise FLAG (pairing, strand, mate strand, etc.)</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296382">
                <a:tc>
                  <a:txBody>
                    <a:bodyPr/>
                    <a:lstStyle/>
                    <a:p>
                      <a:pPr algn="ctr" fontAlgn="b"/>
                      <a:r>
                        <a:rPr lang="en-US" sz="1600" b="0" i="0" u="none" strike="noStrike">
                          <a:solidFill>
                            <a:srgbClr val="000000"/>
                          </a:solidFill>
                          <a:effectLst/>
                          <a:latin typeface="Calibri"/>
                        </a:rPr>
                        <a:t>3</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600" b="0" i="0" u="none" strike="noStrike" dirty="0">
                          <a:solidFill>
                            <a:srgbClr val="000000"/>
                          </a:solidFill>
                          <a:effectLst/>
                          <a:latin typeface="Calibri"/>
                        </a:rPr>
                        <a:t>RNAME</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600" b="0" i="0" u="none" strike="noStrike" dirty="0">
                          <a:solidFill>
                            <a:srgbClr val="000000"/>
                          </a:solidFill>
                          <a:effectLst/>
                          <a:latin typeface="Calibri"/>
                        </a:rPr>
                        <a:t>Reference sequence NAME</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296382">
                <a:tc>
                  <a:txBody>
                    <a:bodyPr/>
                    <a:lstStyle/>
                    <a:p>
                      <a:pPr algn="ctr" fontAlgn="b"/>
                      <a:r>
                        <a:rPr lang="en-US" sz="1600" b="0" i="0" u="none" strike="noStrike" dirty="0">
                          <a:solidFill>
                            <a:srgbClr val="000000"/>
                          </a:solidFill>
                          <a:effectLst/>
                          <a:latin typeface="Calibri"/>
                        </a:rPr>
                        <a:t>4</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600" b="0" i="0" u="none" strike="noStrike">
                          <a:solidFill>
                            <a:srgbClr val="000000"/>
                          </a:solidFill>
                          <a:effectLst/>
                          <a:latin typeface="Calibri"/>
                        </a:rPr>
                        <a:t>POS 1</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600" b="0" i="0" u="none" strike="noStrike" dirty="0">
                          <a:solidFill>
                            <a:srgbClr val="000000"/>
                          </a:solidFill>
                          <a:effectLst/>
                          <a:latin typeface="Calibri"/>
                        </a:rPr>
                        <a:t>1-Based leftmost </a:t>
                      </a:r>
                      <a:r>
                        <a:rPr lang="en-US" sz="1600" b="0" i="0" u="none" strike="noStrike" dirty="0" err="1">
                          <a:solidFill>
                            <a:srgbClr val="000000"/>
                          </a:solidFill>
                          <a:effectLst/>
                          <a:latin typeface="Calibri"/>
                        </a:rPr>
                        <a:t>POSition</a:t>
                      </a:r>
                      <a:r>
                        <a:rPr lang="en-US" sz="1600" b="0" i="0" u="none" strike="noStrike" dirty="0">
                          <a:solidFill>
                            <a:srgbClr val="000000"/>
                          </a:solidFill>
                          <a:effectLst/>
                          <a:latin typeface="Calibri"/>
                        </a:rPr>
                        <a:t> of clipped alignment</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296382">
                <a:tc>
                  <a:txBody>
                    <a:bodyPr/>
                    <a:lstStyle/>
                    <a:p>
                      <a:pPr algn="ctr" fontAlgn="b"/>
                      <a:r>
                        <a:rPr lang="en-US" sz="1600" b="0" i="0" u="none" strike="noStrike" dirty="0">
                          <a:solidFill>
                            <a:srgbClr val="000000"/>
                          </a:solidFill>
                          <a:effectLst/>
                          <a:latin typeface="Calibri"/>
                        </a:rPr>
                        <a:t>5</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600" b="0" i="0" u="none" strike="noStrike">
                          <a:solidFill>
                            <a:srgbClr val="000000"/>
                          </a:solidFill>
                          <a:effectLst/>
                          <a:latin typeface="Calibri"/>
                        </a:rPr>
                        <a:t>MAPQ</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600" b="0" i="0" u="none" strike="noStrike" dirty="0" err="1">
                          <a:solidFill>
                            <a:srgbClr val="000000"/>
                          </a:solidFill>
                          <a:effectLst/>
                          <a:latin typeface="Calibri"/>
                        </a:rPr>
                        <a:t>MAPping</a:t>
                      </a:r>
                      <a:r>
                        <a:rPr lang="en-US" sz="1600" b="0" i="0" u="none" strike="noStrike" dirty="0">
                          <a:solidFill>
                            <a:srgbClr val="000000"/>
                          </a:solidFill>
                          <a:effectLst/>
                          <a:latin typeface="Calibri"/>
                        </a:rPr>
                        <a:t> Quality (</a:t>
                      </a:r>
                      <a:r>
                        <a:rPr lang="en-US" sz="1600" b="0" i="0" u="none" strike="noStrike" dirty="0" err="1">
                          <a:solidFill>
                            <a:srgbClr val="000000"/>
                          </a:solidFill>
                          <a:effectLst/>
                          <a:latin typeface="Calibri"/>
                        </a:rPr>
                        <a:t>Phred</a:t>
                      </a:r>
                      <a:r>
                        <a:rPr lang="en-US" sz="1600" b="0" i="0" u="none" strike="noStrike" dirty="0">
                          <a:solidFill>
                            <a:srgbClr val="000000"/>
                          </a:solidFill>
                          <a:effectLst/>
                          <a:latin typeface="Calibri"/>
                        </a:rPr>
                        <a:t>-scaled)</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296382">
                <a:tc>
                  <a:txBody>
                    <a:bodyPr/>
                    <a:lstStyle/>
                    <a:p>
                      <a:pPr algn="ctr" fontAlgn="b"/>
                      <a:r>
                        <a:rPr lang="en-US" sz="1600" b="0" i="0" u="none" strike="noStrike">
                          <a:solidFill>
                            <a:srgbClr val="000000"/>
                          </a:solidFill>
                          <a:effectLst/>
                          <a:latin typeface="Calibri"/>
                        </a:rPr>
                        <a:t>6</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600" b="0" i="0" u="none" strike="noStrike" dirty="0">
                          <a:solidFill>
                            <a:srgbClr val="000000"/>
                          </a:solidFill>
                          <a:effectLst/>
                          <a:latin typeface="Calibri"/>
                        </a:rPr>
                        <a:t>CIGAR</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600" b="0" i="0" u="none" strike="noStrike" dirty="0">
                          <a:solidFill>
                            <a:srgbClr val="000000"/>
                          </a:solidFill>
                          <a:effectLst/>
                          <a:latin typeface="Calibri"/>
                        </a:rPr>
                        <a:t>Extended CIGAR string (operations: MIDNSHP)</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296382">
                <a:tc>
                  <a:txBody>
                    <a:bodyPr/>
                    <a:lstStyle/>
                    <a:p>
                      <a:pPr algn="ctr" fontAlgn="b"/>
                      <a:r>
                        <a:rPr lang="en-US" sz="1600" b="0" i="0" u="none" strike="noStrike">
                          <a:solidFill>
                            <a:srgbClr val="000000"/>
                          </a:solidFill>
                          <a:effectLst/>
                          <a:latin typeface="Calibri"/>
                        </a:rPr>
                        <a:t>7</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600" b="0" i="0" u="none" strike="noStrike">
                          <a:solidFill>
                            <a:srgbClr val="000000"/>
                          </a:solidFill>
                          <a:effectLst/>
                          <a:latin typeface="Calibri"/>
                        </a:rPr>
                        <a:t>MRNM</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600" b="0" i="0" u="none" strike="noStrike" dirty="0">
                          <a:solidFill>
                            <a:srgbClr val="000000"/>
                          </a:solidFill>
                          <a:effectLst/>
                          <a:latin typeface="Calibri"/>
                        </a:rPr>
                        <a:t>Mate Reference </a:t>
                      </a:r>
                      <a:r>
                        <a:rPr lang="en-US" sz="1600" b="0" i="0" u="none" strike="noStrike" dirty="0" err="1">
                          <a:solidFill>
                            <a:srgbClr val="000000"/>
                          </a:solidFill>
                          <a:effectLst/>
                          <a:latin typeface="Calibri"/>
                        </a:rPr>
                        <a:t>NaMe</a:t>
                      </a:r>
                      <a:r>
                        <a:rPr lang="en-US" sz="1600" b="0" i="0" u="none" strike="noStrike" dirty="0">
                          <a:solidFill>
                            <a:srgbClr val="000000"/>
                          </a:solidFill>
                          <a:effectLst/>
                          <a:latin typeface="Calibri"/>
                        </a:rPr>
                        <a:t> (‘=’ if same as RNAME)</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296382">
                <a:tc>
                  <a:txBody>
                    <a:bodyPr/>
                    <a:lstStyle/>
                    <a:p>
                      <a:pPr algn="ctr" fontAlgn="b"/>
                      <a:r>
                        <a:rPr lang="en-US" sz="1600" b="0" i="0" u="none" strike="noStrike">
                          <a:solidFill>
                            <a:srgbClr val="000000"/>
                          </a:solidFill>
                          <a:effectLst/>
                          <a:latin typeface="Calibri"/>
                        </a:rPr>
                        <a:t>8</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600" b="0" i="0" u="none" strike="noStrike">
                          <a:solidFill>
                            <a:srgbClr val="000000"/>
                          </a:solidFill>
                          <a:effectLst/>
                          <a:latin typeface="Calibri"/>
                        </a:rPr>
                        <a:t>MPOS</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600" b="0" i="0" u="none" strike="noStrike" dirty="0">
                          <a:solidFill>
                            <a:srgbClr val="000000"/>
                          </a:solidFill>
                          <a:effectLst/>
                          <a:latin typeface="Calibri"/>
                        </a:rPr>
                        <a:t>1-Based leftmost Mate </a:t>
                      </a:r>
                      <a:r>
                        <a:rPr lang="en-US" sz="1600" b="0" i="0" u="none" strike="noStrike" dirty="0" err="1">
                          <a:solidFill>
                            <a:srgbClr val="000000"/>
                          </a:solidFill>
                          <a:effectLst/>
                          <a:latin typeface="Calibri"/>
                        </a:rPr>
                        <a:t>POSition</a:t>
                      </a:r>
                      <a:endParaRPr lang="en-US" sz="1600" b="0" i="0" u="none" strike="noStrike" dirty="0">
                        <a:solidFill>
                          <a:srgbClr val="000000"/>
                        </a:solidFill>
                        <a:effectLst/>
                        <a:latin typeface="Calibri"/>
                      </a:endParaRP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296382">
                <a:tc>
                  <a:txBody>
                    <a:bodyPr/>
                    <a:lstStyle/>
                    <a:p>
                      <a:pPr algn="ctr" fontAlgn="b"/>
                      <a:r>
                        <a:rPr lang="en-US" sz="1600" b="0" i="0" u="none" strike="noStrike">
                          <a:solidFill>
                            <a:srgbClr val="000000"/>
                          </a:solidFill>
                          <a:effectLst/>
                          <a:latin typeface="Calibri"/>
                        </a:rPr>
                        <a:t>9</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600" b="0" i="0" u="none" strike="noStrike">
                          <a:solidFill>
                            <a:srgbClr val="000000"/>
                          </a:solidFill>
                          <a:effectLst/>
                          <a:latin typeface="Calibri"/>
                        </a:rPr>
                        <a:t>ISIZE</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600" b="0" i="0" u="none" strike="noStrike" dirty="0">
                          <a:solidFill>
                            <a:srgbClr val="000000"/>
                          </a:solidFill>
                          <a:effectLst/>
                          <a:latin typeface="Calibri"/>
                        </a:rPr>
                        <a:t>Inferred Insert SIZE</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296382">
                <a:tc>
                  <a:txBody>
                    <a:bodyPr/>
                    <a:lstStyle/>
                    <a:p>
                      <a:pPr algn="ctr" fontAlgn="b"/>
                      <a:r>
                        <a:rPr lang="en-US" sz="1600" b="0" i="0" u="none" strike="noStrike">
                          <a:solidFill>
                            <a:srgbClr val="000000"/>
                          </a:solidFill>
                          <a:effectLst/>
                          <a:latin typeface="Calibri"/>
                        </a:rPr>
                        <a:t>10</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600" b="0" i="0" u="none" strike="noStrike">
                          <a:solidFill>
                            <a:srgbClr val="000000"/>
                          </a:solidFill>
                          <a:effectLst/>
                          <a:latin typeface="Calibri"/>
                        </a:rPr>
                        <a:t>SEQ</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600" b="0" i="0" u="none" strike="noStrike" dirty="0">
                          <a:solidFill>
                            <a:srgbClr val="000000"/>
                          </a:solidFill>
                          <a:effectLst/>
                          <a:latin typeface="Calibri"/>
                        </a:rPr>
                        <a:t>Query </a:t>
                      </a:r>
                      <a:r>
                        <a:rPr lang="en-US" sz="1600" b="0" i="0" u="none" strike="noStrike" dirty="0" err="1">
                          <a:solidFill>
                            <a:srgbClr val="000000"/>
                          </a:solidFill>
                          <a:effectLst/>
                          <a:latin typeface="Calibri"/>
                        </a:rPr>
                        <a:t>SEQuence</a:t>
                      </a:r>
                      <a:r>
                        <a:rPr lang="en-US" sz="1600" b="0" i="0" u="none" strike="noStrike" dirty="0">
                          <a:solidFill>
                            <a:srgbClr val="000000"/>
                          </a:solidFill>
                          <a:effectLst/>
                          <a:latin typeface="Calibri"/>
                        </a:rPr>
                        <a:t> on the same strand as the reference</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296382">
                <a:tc>
                  <a:txBody>
                    <a:bodyPr/>
                    <a:lstStyle/>
                    <a:p>
                      <a:pPr algn="ctr" fontAlgn="b"/>
                      <a:r>
                        <a:rPr lang="en-US" sz="1600" b="0" i="0" u="none" strike="noStrike">
                          <a:solidFill>
                            <a:srgbClr val="000000"/>
                          </a:solidFill>
                          <a:effectLst/>
                          <a:latin typeface="Calibri"/>
                        </a:rPr>
                        <a:t>11</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600" b="0" i="0" u="none" strike="noStrike">
                          <a:solidFill>
                            <a:srgbClr val="000000"/>
                          </a:solidFill>
                          <a:effectLst/>
                          <a:latin typeface="Calibri"/>
                        </a:rPr>
                        <a:t>QUAL</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600" b="0" i="0" u="none" strike="noStrike" dirty="0">
                          <a:solidFill>
                            <a:srgbClr val="000000"/>
                          </a:solidFill>
                          <a:effectLst/>
                          <a:latin typeface="Calibri"/>
                        </a:rPr>
                        <a:t>Query </a:t>
                      </a:r>
                      <a:r>
                        <a:rPr lang="en-US" sz="1600" b="0" i="0" u="none" strike="noStrike" dirty="0" err="1">
                          <a:solidFill>
                            <a:srgbClr val="000000"/>
                          </a:solidFill>
                          <a:effectLst/>
                          <a:latin typeface="Calibri"/>
                        </a:rPr>
                        <a:t>QUALity</a:t>
                      </a:r>
                      <a:r>
                        <a:rPr lang="en-US" sz="1600" b="0" i="0" u="none" strike="noStrike" dirty="0">
                          <a:solidFill>
                            <a:srgbClr val="000000"/>
                          </a:solidFill>
                          <a:effectLst/>
                          <a:latin typeface="Calibri"/>
                        </a:rPr>
                        <a:t> (ASCII-33=</a:t>
                      </a:r>
                      <a:r>
                        <a:rPr lang="en-US" sz="1600" b="0" i="0" u="none" strike="noStrike" dirty="0" err="1">
                          <a:solidFill>
                            <a:srgbClr val="000000"/>
                          </a:solidFill>
                          <a:effectLst/>
                          <a:latin typeface="Calibri"/>
                        </a:rPr>
                        <a:t>Phred</a:t>
                      </a:r>
                      <a:r>
                        <a:rPr lang="en-US" sz="1600" b="0" i="0" u="none" strike="noStrike" dirty="0">
                          <a:solidFill>
                            <a:srgbClr val="000000"/>
                          </a:solidFill>
                          <a:effectLst/>
                          <a:latin typeface="Calibri"/>
                        </a:rPr>
                        <a:t> base quality)</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bl>
          </a:graphicData>
        </a:graphic>
      </p:graphicFrame>
      <p:sp>
        <p:nvSpPr>
          <p:cNvPr id="4" name="TextBox 3"/>
          <p:cNvSpPr txBox="1"/>
          <p:nvPr/>
        </p:nvSpPr>
        <p:spPr>
          <a:xfrm>
            <a:off x="457200" y="1109141"/>
            <a:ext cx="8102601" cy="830997"/>
          </a:xfrm>
          <a:prstGeom prst="rect">
            <a:avLst/>
          </a:prstGeom>
          <a:noFill/>
        </p:spPr>
        <p:txBody>
          <a:bodyPr wrap="square" rtlCol="0">
            <a:spAutoFit/>
          </a:bodyPr>
          <a:lstStyle/>
          <a:p>
            <a:r>
              <a:rPr lang="en-US" sz="2400" dirty="0"/>
              <a:t>In SAM, each alignment line has 11 mandatory fields and a </a:t>
            </a:r>
            <a:r>
              <a:rPr lang="en-US" sz="2400" dirty="0" smtClean="0"/>
              <a:t>variable number </a:t>
            </a:r>
            <a:r>
              <a:rPr lang="en-US" sz="2400" dirty="0"/>
              <a:t>of optional fields.</a:t>
            </a:r>
          </a:p>
        </p:txBody>
      </p:sp>
      <p:sp>
        <p:nvSpPr>
          <p:cNvPr id="9" name="Rectangle 8"/>
          <p:cNvSpPr/>
          <p:nvPr/>
        </p:nvSpPr>
        <p:spPr>
          <a:xfrm>
            <a:off x="389464" y="1957072"/>
            <a:ext cx="8382000" cy="707886"/>
          </a:xfrm>
          <a:prstGeom prst="rect">
            <a:avLst/>
          </a:prstGeom>
        </p:spPr>
        <p:txBody>
          <a:bodyPr wrap="square">
            <a:spAutoFit/>
          </a:bodyPr>
          <a:lstStyle/>
          <a:p>
            <a:r>
              <a:rPr lang="en-US" sz="1000" dirty="0">
                <a:latin typeface="Courier"/>
                <a:cs typeface="Courier"/>
              </a:rPr>
              <a:t>EAS600_70:5:1:3215:930	99	REF	2767401	60	100M	=	2767797	</a:t>
            </a:r>
            <a:r>
              <a:rPr lang="en-US" sz="1000" dirty="0" smtClean="0">
                <a:latin typeface="Courier"/>
                <a:cs typeface="Courier"/>
              </a:rPr>
              <a:t>498	NTGATATTAACTTGTCCAATATGATCAAATAGCATTAACCCCCCCTCACAACGTCCTGCATAGGGAACACGTTTTCCCCTGTGCACCCACGACTAAATTT	!</a:t>
            </a:r>
            <a:r>
              <a:rPr lang="en-US" sz="1000" dirty="0">
                <a:latin typeface="Courier"/>
                <a:cs typeface="Courier"/>
              </a:rPr>
              <a:t>++*+87777@@@@@@@@@@@@@@@@@@@@&lt;::&lt;&lt;99989::32222298&amp;)--28888589179@@@@@#############################</a:t>
            </a:r>
            <a:r>
              <a:rPr lang="en-US" sz="1000" dirty="0" smtClean="0">
                <a:latin typeface="Courier"/>
                <a:cs typeface="Courier"/>
              </a:rPr>
              <a:t>#	NM:i</a:t>
            </a:r>
            <a:r>
              <a:rPr lang="en-US" sz="1000" dirty="0">
                <a:latin typeface="Courier"/>
                <a:cs typeface="Courier"/>
              </a:rPr>
              <a:t>:1	MD:Z:0A99	AS:i:99	XS:i:0</a:t>
            </a:r>
          </a:p>
        </p:txBody>
      </p:sp>
      <p:sp>
        <p:nvSpPr>
          <p:cNvPr id="10" name="TextBox 9"/>
          <p:cNvSpPr txBox="1"/>
          <p:nvPr/>
        </p:nvSpPr>
        <p:spPr>
          <a:xfrm>
            <a:off x="6942664" y="3072540"/>
            <a:ext cx="2216322" cy="3318430"/>
          </a:xfrm>
          <a:prstGeom prst="rect">
            <a:avLst/>
          </a:prstGeom>
          <a:noFill/>
        </p:spPr>
        <p:txBody>
          <a:bodyPr wrap="none" rtlCol="0">
            <a:spAutoFit/>
          </a:bodyPr>
          <a:lstStyle/>
          <a:p>
            <a:pPr algn="dist">
              <a:lnSpc>
                <a:spcPts val="2300"/>
              </a:lnSpc>
            </a:pPr>
            <a:r>
              <a:rPr lang="en-US" sz="1200" dirty="0">
                <a:latin typeface="Courier"/>
                <a:cs typeface="Courier"/>
              </a:rPr>
              <a:t>EAS600_70:5:1:3215:</a:t>
            </a:r>
            <a:r>
              <a:rPr lang="en-US" sz="1200" dirty="0" smtClean="0">
                <a:latin typeface="Courier"/>
                <a:cs typeface="Courier"/>
              </a:rPr>
              <a:t>930</a:t>
            </a:r>
          </a:p>
          <a:p>
            <a:pPr algn="dist">
              <a:lnSpc>
                <a:spcPts val="2300"/>
              </a:lnSpc>
            </a:pPr>
            <a:r>
              <a:rPr lang="en-US" sz="1200" dirty="0" smtClean="0">
                <a:latin typeface="Courier"/>
                <a:cs typeface="Courier"/>
              </a:rPr>
              <a:t>99</a:t>
            </a:r>
          </a:p>
          <a:p>
            <a:pPr algn="dist">
              <a:lnSpc>
                <a:spcPts val="2300"/>
              </a:lnSpc>
            </a:pPr>
            <a:r>
              <a:rPr lang="en-US" sz="1200" dirty="0" smtClean="0">
                <a:latin typeface="Courier"/>
                <a:cs typeface="Courier"/>
              </a:rPr>
              <a:t>REF</a:t>
            </a:r>
          </a:p>
          <a:p>
            <a:pPr algn="dist">
              <a:lnSpc>
                <a:spcPts val="2300"/>
              </a:lnSpc>
            </a:pPr>
            <a:r>
              <a:rPr lang="en-US" sz="1200" dirty="0" smtClean="0">
                <a:latin typeface="Courier"/>
                <a:cs typeface="Courier"/>
              </a:rPr>
              <a:t>2767401</a:t>
            </a:r>
          </a:p>
          <a:p>
            <a:pPr algn="dist">
              <a:lnSpc>
                <a:spcPts val="2300"/>
              </a:lnSpc>
            </a:pPr>
            <a:r>
              <a:rPr lang="en-US" sz="1200" dirty="0" smtClean="0">
                <a:latin typeface="Courier"/>
                <a:cs typeface="Courier"/>
              </a:rPr>
              <a:t>60</a:t>
            </a:r>
          </a:p>
          <a:p>
            <a:pPr algn="dist">
              <a:lnSpc>
                <a:spcPts val="2300"/>
              </a:lnSpc>
            </a:pPr>
            <a:r>
              <a:rPr lang="en-US" sz="1200" dirty="0" smtClean="0">
                <a:latin typeface="Courier"/>
                <a:cs typeface="Courier"/>
              </a:rPr>
              <a:t>100M</a:t>
            </a:r>
          </a:p>
          <a:p>
            <a:pPr algn="dist">
              <a:lnSpc>
                <a:spcPts val="2300"/>
              </a:lnSpc>
            </a:pPr>
            <a:r>
              <a:rPr lang="en-US" sz="1200" dirty="0" smtClean="0">
                <a:latin typeface="Courier"/>
                <a:cs typeface="Courier"/>
              </a:rPr>
              <a:t>=</a:t>
            </a:r>
          </a:p>
          <a:p>
            <a:pPr algn="dist">
              <a:lnSpc>
                <a:spcPts val="2300"/>
              </a:lnSpc>
            </a:pPr>
            <a:r>
              <a:rPr lang="en-US" sz="1200" dirty="0" smtClean="0">
                <a:latin typeface="Courier"/>
                <a:cs typeface="Courier"/>
              </a:rPr>
              <a:t>2767797</a:t>
            </a:r>
          </a:p>
          <a:p>
            <a:pPr algn="dist">
              <a:lnSpc>
                <a:spcPts val="2300"/>
              </a:lnSpc>
            </a:pPr>
            <a:r>
              <a:rPr lang="en-US" sz="1200" dirty="0" smtClean="0">
                <a:latin typeface="Courier"/>
                <a:cs typeface="Courier"/>
              </a:rPr>
              <a:t>498</a:t>
            </a:r>
          </a:p>
          <a:p>
            <a:pPr algn="dist">
              <a:lnSpc>
                <a:spcPts val="2300"/>
              </a:lnSpc>
            </a:pPr>
            <a:r>
              <a:rPr lang="en-US" sz="1200" dirty="0" smtClean="0">
                <a:latin typeface="Courier"/>
                <a:cs typeface="Courier"/>
              </a:rPr>
              <a:t>NTGATA…</a:t>
            </a:r>
          </a:p>
          <a:p>
            <a:pPr algn="dist">
              <a:lnSpc>
                <a:spcPts val="2300"/>
              </a:lnSpc>
            </a:pPr>
            <a:r>
              <a:rPr lang="en-US" sz="1200" dirty="0">
                <a:latin typeface="Courier"/>
                <a:cs typeface="Courier"/>
              </a:rPr>
              <a:t>!++*+</a:t>
            </a:r>
            <a:r>
              <a:rPr lang="en-US" sz="1200" dirty="0" smtClean="0">
                <a:latin typeface="Courier"/>
                <a:cs typeface="Courier"/>
              </a:rPr>
              <a:t>8…</a:t>
            </a:r>
            <a:endParaRPr lang="en-US" sz="1200" dirty="0"/>
          </a:p>
        </p:txBody>
      </p:sp>
      <p:sp>
        <p:nvSpPr>
          <p:cNvPr id="11" name="TextBox 10"/>
          <p:cNvSpPr txBox="1"/>
          <p:nvPr/>
        </p:nvSpPr>
        <p:spPr>
          <a:xfrm>
            <a:off x="340781" y="6420932"/>
            <a:ext cx="1426292" cy="369332"/>
          </a:xfrm>
          <a:prstGeom prst="rect">
            <a:avLst/>
          </a:prstGeom>
          <a:noFill/>
        </p:spPr>
        <p:txBody>
          <a:bodyPr wrap="none" rtlCol="0">
            <a:spAutoFit/>
          </a:bodyPr>
          <a:lstStyle/>
          <a:p>
            <a:r>
              <a:rPr lang="en-US" dirty="0" smtClean="0"/>
              <a:t>optional field</a:t>
            </a:r>
            <a:endParaRPr lang="en-US" dirty="0"/>
          </a:p>
        </p:txBody>
      </p:sp>
      <p:sp>
        <p:nvSpPr>
          <p:cNvPr id="5" name="Slide Number Placeholder 4"/>
          <p:cNvSpPr>
            <a:spLocks noGrp="1"/>
          </p:cNvSpPr>
          <p:nvPr>
            <p:ph type="sldNum" sz="quarter" idx="12"/>
          </p:nvPr>
        </p:nvSpPr>
        <p:spPr/>
        <p:txBody>
          <a:bodyPr/>
          <a:lstStyle/>
          <a:p>
            <a:fld id="{9DA039C4-C5F2-1743-BB7A-5D831266C61E}" type="slidenum">
              <a:rPr lang="en-US" smtClean="0"/>
              <a:t>22</a:t>
            </a:fld>
            <a:endParaRPr lang="en-US"/>
          </a:p>
        </p:txBody>
      </p:sp>
    </p:spTree>
    <p:extLst>
      <p:ext uri="{BB962C8B-B14F-4D97-AF65-F5344CB8AC3E}">
        <p14:creationId xmlns:p14="http://schemas.microsoft.com/office/powerpoint/2010/main" val="2080112562"/>
      </p:ext>
    </p:extLst>
  </p:cSld>
  <p:clrMapOvr>
    <a:masterClrMapping/>
  </p:clrMapOvr>
  <p:timing>
    <p:tnLst>
      <p:par>
        <p:cTn xmlns:p14="http://schemas.microsoft.com/office/powerpoint/2010/mai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FLAG (for single-end or paired-end reads)</a:t>
            </a:r>
            <a:endParaRPr lang="en-US" dirty="0"/>
          </a:p>
        </p:txBody>
      </p:sp>
      <p:sp>
        <p:nvSpPr>
          <p:cNvPr id="8" name="TextBox 7"/>
          <p:cNvSpPr txBox="1"/>
          <p:nvPr/>
        </p:nvSpPr>
        <p:spPr>
          <a:xfrm>
            <a:off x="631871" y="5066414"/>
            <a:ext cx="6035877" cy="830997"/>
          </a:xfrm>
          <a:prstGeom prst="rect">
            <a:avLst/>
          </a:prstGeom>
          <a:noFill/>
        </p:spPr>
        <p:txBody>
          <a:bodyPr wrap="none" rtlCol="0">
            <a:spAutoFit/>
          </a:bodyPr>
          <a:lstStyle/>
          <a:p>
            <a:r>
              <a:rPr lang="en-US" sz="2400" dirty="0" smtClean="0"/>
              <a:t>16				Reverse complemented</a:t>
            </a:r>
          </a:p>
          <a:p>
            <a:r>
              <a:rPr lang="en-US" sz="2400" dirty="0" smtClean="0"/>
              <a:t>1 + 4 + 128 = 133	paired; segment unmapped; </a:t>
            </a:r>
          </a:p>
        </p:txBody>
      </p:sp>
      <p:graphicFrame>
        <p:nvGraphicFramePr>
          <p:cNvPr id="10" name="Table 9"/>
          <p:cNvGraphicFramePr>
            <a:graphicFrameLocks noGrp="1"/>
          </p:cNvGraphicFramePr>
          <p:nvPr>
            <p:extLst>
              <p:ext uri="{D42A27DB-BD31-4B8C-83A1-F6EECF244321}">
                <p14:modId xmlns:p14="http://schemas.microsoft.com/office/powerpoint/2010/main" val="3341876706"/>
              </p:ext>
            </p:extLst>
          </p:nvPr>
        </p:nvGraphicFramePr>
        <p:xfrm>
          <a:off x="575427" y="1739233"/>
          <a:ext cx="7926516" cy="3171435"/>
        </p:xfrm>
        <a:graphic>
          <a:graphicData uri="http://schemas.openxmlformats.org/drawingml/2006/table">
            <a:tbl>
              <a:tblPr/>
              <a:tblGrid>
                <a:gridCol w="1206805"/>
                <a:gridCol w="1028527"/>
                <a:gridCol w="5691184"/>
              </a:tblGrid>
              <a:tr h="414512">
                <a:tc>
                  <a:txBody>
                    <a:bodyPr/>
                    <a:lstStyle/>
                    <a:p>
                      <a:pPr algn="ctr" fontAlgn="b"/>
                      <a:r>
                        <a:rPr lang="en-US" sz="1200" b="1" i="0" u="none" strike="noStrike" dirty="0">
                          <a:solidFill>
                            <a:srgbClr val="666666"/>
                          </a:solidFill>
                          <a:effectLst/>
                          <a:latin typeface="Palatino Linotype"/>
                        </a:rPr>
                        <a:t>Hexadecimal Value</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200" b="1" i="0" u="none" strike="noStrike">
                          <a:solidFill>
                            <a:srgbClr val="666666"/>
                          </a:solidFill>
                          <a:effectLst/>
                          <a:latin typeface="Palatino Linotype"/>
                        </a:rPr>
                        <a:t>Decimal Value</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200" b="1" i="0" u="none" strike="noStrike" dirty="0">
                          <a:solidFill>
                            <a:srgbClr val="666666"/>
                          </a:solidFill>
                          <a:effectLst/>
                          <a:latin typeface="Palatino Linotype"/>
                        </a:rPr>
                        <a:t>Description</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214211">
                <a:tc>
                  <a:txBody>
                    <a:bodyPr/>
                    <a:lstStyle/>
                    <a:p>
                      <a:pPr algn="ctr" fontAlgn="b"/>
                      <a:r>
                        <a:rPr lang="en-US" sz="1200" b="0" i="0" u="none" strike="noStrike" dirty="0">
                          <a:solidFill>
                            <a:srgbClr val="262626"/>
                          </a:solidFill>
                          <a:effectLst/>
                          <a:latin typeface="Palatino Linotype"/>
                        </a:rPr>
                        <a:t>0x0001</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200" b="0" i="0" u="none" strike="noStrike">
                          <a:solidFill>
                            <a:srgbClr val="262626"/>
                          </a:solidFill>
                          <a:effectLst/>
                          <a:latin typeface="Palatino Linotype"/>
                        </a:rPr>
                        <a:t>1</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200" b="0" i="0" u="none" strike="noStrike" dirty="0">
                          <a:solidFill>
                            <a:srgbClr val="262626"/>
                          </a:solidFill>
                          <a:effectLst/>
                          <a:latin typeface="Palatino Linotype"/>
                        </a:rPr>
                        <a:t>The read is paired in sequencing, no matter whether it is mapped in a pair</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414512">
                <a:tc>
                  <a:txBody>
                    <a:bodyPr/>
                    <a:lstStyle/>
                    <a:p>
                      <a:pPr algn="ctr" fontAlgn="b"/>
                      <a:r>
                        <a:rPr lang="en-US" sz="1200" b="0" i="0" u="none" strike="noStrike">
                          <a:solidFill>
                            <a:srgbClr val="262626"/>
                          </a:solidFill>
                          <a:effectLst/>
                          <a:latin typeface="Palatino Linotype"/>
                        </a:rPr>
                        <a:t>0x0002</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200" b="0" i="0" u="none" strike="noStrike" dirty="0">
                          <a:solidFill>
                            <a:srgbClr val="262626"/>
                          </a:solidFill>
                          <a:effectLst/>
                          <a:latin typeface="Palatino Linotype"/>
                        </a:rPr>
                        <a:t>2</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200" b="0" i="0" u="none" strike="noStrike">
                          <a:solidFill>
                            <a:srgbClr val="262626"/>
                          </a:solidFill>
                          <a:effectLst/>
                          <a:latin typeface="Palatino Linotype"/>
                        </a:rPr>
                        <a:t>The read is mapped in a proper pair (depends on the protocol, normally inferred during alignment)</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214211">
                <a:tc>
                  <a:txBody>
                    <a:bodyPr/>
                    <a:lstStyle/>
                    <a:p>
                      <a:pPr algn="ctr" fontAlgn="b"/>
                      <a:r>
                        <a:rPr lang="en-US" sz="1200" b="0" i="0" u="none" strike="noStrike">
                          <a:solidFill>
                            <a:srgbClr val="262626"/>
                          </a:solidFill>
                          <a:effectLst/>
                          <a:latin typeface="Palatino Linotype"/>
                        </a:rPr>
                        <a:t>0x0004</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200" b="0" i="0" u="none" strike="noStrike" dirty="0">
                          <a:solidFill>
                            <a:srgbClr val="262626"/>
                          </a:solidFill>
                          <a:effectLst/>
                          <a:latin typeface="Palatino Linotype"/>
                        </a:rPr>
                        <a:t>4</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200" b="0" i="0" u="none" strike="noStrike">
                          <a:solidFill>
                            <a:srgbClr val="262626"/>
                          </a:solidFill>
                          <a:effectLst/>
                          <a:latin typeface="Palatino Linotype"/>
                        </a:rPr>
                        <a:t>The query sequence itself is unmapped</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214211">
                <a:tc>
                  <a:txBody>
                    <a:bodyPr/>
                    <a:lstStyle/>
                    <a:p>
                      <a:pPr algn="ctr" fontAlgn="b"/>
                      <a:r>
                        <a:rPr lang="en-US" sz="1200" b="0" i="0" u="none" strike="noStrike">
                          <a:solidFill>
                            <a:srgbClr val="262626"/>
                          </a:solidFill>
                          <a:effectLst/>
                          <a:latin typeface="Palatino Linotype"/>
                        </a:rPr>
                        <a:t>0x0008</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200" b="0" i="0" u="none" strike="noStrike" dirty="0">
                          <a:solidFill>
                            <a:srgbClr val="262626"/>
                          </a:solidFill>
                          <a:effectLst/>
                          <a:latin typeface="Palatino Linotype"/>
                        </a:rPr>
                        <a:t>8</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200" b="0" i="0" u="none" strike="noStrike" dirty="0" smtClean="0">
                          <a:solidFill>
                            <a:srgbClr val="262626"/>
                          </a:solidFill>
                          <a:effectLst/>
                          <a:latin typeface="Palatino Linotype"/>
                        </a:rPr>
                        <a:t>The</a:t>
                      </a:r>
                      <a:r>
                        <a:rPr lang="en-US" sz="1200" b="0" i="0" u="none" strike="noStrike" baseline="0" dirty="0" smtClean="0">
                          <a:solidFill>
                            <a:srgbClr val="262626"/>
                          </a:solidFill>
                          <a:effectLst/>
                          <a:latin typeface="Palatino Linotype"/>
                        </a:rPr>
                        <a:t> second read </a:t>
                      </a:r>
                      <a:r>
                        <a:rPr lang="en-US" sz="1200" b="0" i="0" u="none" strike="noStrike" dirty="0" smtClean="0">
                          <a:solidFill>
                            <a:srgbClr val="262626"/>
                          </a:solidFill>
                          <a:effectLst/>
                          <a:latin typeface="Palatino Linotype"/>
                        </a:rPr>
                        <a:t>is </a:t>
                      </a:r>
                      <a:r>
                        <a:rPr lang="en-US" sz="1200" b="0" i="0" u="none" strike="noStrike" dirty="0">
                          <a:solidFill>
                            <a:srgbClr val="262626"/>
                          </a:solidFill>
                          <a:effectLst/>
                          <a:latin typeface="Palatino Linotype"/>
                        </a:rPr>
                        <a:t>unmapped</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214211">
                <a:tc>
                  <a:txBody>
                    <a:bodyPr/>
                    <a:lstStyle/>
                    <a:p>
                      <a:pPr algn="ctr" fontAlgn="b"/>
                      <a:r>
                        <a:rPr lang="en-US" sz="1200" b="0" i="0" u="none" strike="noStrike">
                          <a:solidFill>
                            <a:srgbClr val="262626"/>
                          </a:solidFill>
                          <a:effectLst/>
                          <a:latin typeface="Palatino Linotype"/>
                        </a:rPr>
                        <a:t>0x0010</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200" b="0" i="0" u="none" strike="noStrike">
                          <a:solidFill>
                            <a:srgbClr val="262626"/>
                          </a:solidFill>
                          <a:effectLst/>
                          <a:latin typeface="Palatino Linotype"/>
                        </a:rPr>
                        <a:t>16</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200" b="0" i="0" u="none" strike="noStrike" dirty="0" smtClean="0">
                          <a:solidFill>
                            <a:srgbClr val="262626"/>
                          </a:solidFill>
                          <a:effectLst/>
                          <a:latin typeface="Palatino Linotype"/>
                        </a:rPr>
                        <a:t>The read</a:t>
                      </a:r>
                      <a:r>
                        <a:rPr lang="en-US" sz="1200" b="0" i="0" u="none" strike="noStrike" baseline="0" dirty="0" smtClean="0">
                          <a:solidFill>
                            <a:srgbClr val="262626"/>
                          </a:solidFill>
                          <a:effectLst/>
                          <a:latin typeface="Palatino Linotype"/>
                        </a:rPr>
                        <a:t> is reverse complemented</a:t>
                      </a:r>
                      <a:endParaRPr lang="en-US" sz="1200" b="0" i="0" u="none" strike="noStrike" dirty="0">
                        <a:solidFill>
                          <a:srgbClr val="262626"/>
                        </a:solidFill>
                        <a:effectLst/>
                        <a:latin typeface="Palatino Linotype"/>
                      </a:endParaRP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214211">
                <a:tc>
                  <a:txBody>
                    <a:bodyPr/>
                    <a:lstStyle/>
                    <a:p>
                      <a:pPr algn="ctr" fontAlgn="b"/>
                      <a:r>
                        <a:rPr lang="en-US" sz="1200" b="0" i="0" u="none" strike="noStrike">
                          <a:solidFill>
                            <a:srgbClr val="262626"/>
                          </a:solidFill>
                          <a:effectLst/>
                          <a:latin typeface="Palatino Linotype"/>
                        </a:rPr>
                        <a:t>0x0020</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200" b="0" i="0" u="none" strike="noStrike">
                          <a:solidFill>
                            <a:srgbClr val="262626"/>
                          </a:solidFill>
                          <a:effectLst/>
                          <a:latin typeface="Palatino Linotype"/>
                        </a:rPr>
                        <a:t>32</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200" b="0" i="0" u="none" strike="noStrike" dirty="0" smtClean="0">
                          <a:solidFill>
                            <a:srgbClr val="262626"/>
                          </a:solidFill>
                          <a:effectLst/>
                          <a:latin typeface="Palatino Linotype"/>
                        </a:rPr>
                        <a:t>The second</a:t>
                      </a:r>
                      <a:r>
                        <a:rPr lang="en-US" sz="1200" b="0" i="0" u="none" strike="noStrike" baseline="0" dirty="0" smtClean="0">
                          <a:solidFill>
                            <a:srgbClr val="262626"/>
                          </a:solidFill>
                          <a:effectLst/>
                          <a:latin typeface="Palatino Linotype"/>
                        </a:rPr>
                        <a:t> read is reversed</a:t>
                      </a:r>
                      <a:endParaRPr lang="en-US" sz="1200" b="0" i="0" u="none" strike="noStrike" dirty="0">
                        <a:solidFill>
                          <a:srgbClr val="262626"/>
                        </a:solidFill>
                        <a:effectLst/>
                        <a:latin typeface="Palatino Linotype"/>
                      </a:endParaRP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214211">
                <a:tc>
                  <a:txBody>
                    <a:bodyPr/>
                    <a:lstStyle/>
                    <a:p>
                      <a:pPr algn="ctr" fontAlgn="b"/>
                      <a:r>
                        <a:rPr lang="en-US" sz="1200" b="0" i="0" u="none" strike="noStrike">
                          <a:solidFill>
                            <a:srgbClr val="262626"/>
                          </a:solidFill>
                          <a:effectLst/>
                          <a:latin typeface="Palatino Linotype"/>
                        </a:rPr>
                        <a:t>0x0040</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200" b="0" i="0" u="none" strike="noStrike">
                          <a:solidFill>
                            <a:srgbClr val="262626"/>
                          </a:solidFill>
                          <a:effectLst/>
                          <a:latin typeface="Palatino Linotype"/>
                        </a:rPr>
                        <a:t>64</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200" b="0" i="0" u="none" strike="noStrike" dirty="0">
                          <a:solidFill>
                            <a:srgbClr val="262626"/>
                          </a:solidFill>
                          <a:effectLst/>
                          <a:latin typeface="Palatino Linotype"/>
                        </a:rPr>
                        <a:t>The read is the first read in a pair</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214211">
                <a:tc>
                  <a:txBody>
                    <a:bodyPr/>
                    <a:lstStyle/>
                    <a:p>
                      <a:pPr algn="ctr" fontAlgn="b"/>
                      <a:r>
                        <a:rPr lang="en-US" sz="1200" b="0" i="0" u="none" strike="noStrike">
                          <a:solidFill>
                            <a:srgbClr val="262626"/>
                          </a:solidFill>
                          <a:effectLst/>
                          <a:latin typeface="Palatino Linotype"/>
                        </a:rPr>
                        <a:t>0x0080</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200" b="0" i="0" u="none" strike="noStrike">
                          <a:solidFill>
                            <a:srgbClr val="262626"/>
                          </a:solidFill>
                          <a:effectLst/>
                          <a:latin typeface="Palatino Linotype"/>
                        </a:rPr>
                        <a:t>128</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200" b="0" i="0" u="none" strike="noStrike" dirty="0">
                          <a:solidFill>
                            <a:srgbClr val="262626"/>
                          </a:solidFill>
                          <a:effectLst/>
                          <a:latin typeface="Palatino Linotype"/>
                        </a:rPr>
                        <a:t>The read is the second read in a pair</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414512">
                <a:tc>
                  <a:txBody>
                    <a:bodyPr/>
                    <a:lstStyle/>
                    <a:p>
                      <a:pPr algn="ctr" fontAlgn="b"/>
                      <a:r>
                        <a:rPr lang="en-US" sz="1200" b="0" i="0" u="none" strike="noStrike">
                          <a:solidFill>
                            <a:srgbClr val="262626"/>
                          </a:solidFill>
                          <a:effectLst/>
                          <a:latin typeface="Palatino Linotype"/>
                        </a:rPr>
                        <a:t>0x0100</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200" b="0" i="0" u="none" strike="noStrike">
                          <a:solidFill>
                            <a:srgbClr val="262626"/>
                          </a:solidFill>
                          <a:effectLst/>
                          <a:latin typeface="Palatino Linotype"/>
                        </a:rPr>
                        <a:t>256</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200" b="0" i="0" u="none" strike="noStrike" dirty="0">
                          <a:solidFill>
                            <a:srgbClr val="262626"/>
                          </a:solidFill>
                          <a:effectLst/>
                          <a:latin typeface="Palatino Linotype"/>
                        </a:rPr>
                        <a:t>The alignment is not primary (a read having split hits may have multiple primary alignment records)</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214211">
                <a:tc>
                  <a:txBody>
                    <a:bodyPr/>
                    <a:lstStyle/>
                    <a:p>
                      <a:pPr algn="ctr" fontAlgn="b"/>
                      <a:r>
                        <a:rPr lang="en-US" sz="1200" b="0" i="0" u="none" strike="noStrike">
                          <a:solidFill>
                            <a:srgbClr val="262626"/>
                          </a:solidFill>
                          <a:effectLst/>
                          <a:latin typeface="Palatino Linotype"/>
                        </a:rPr>
                        <a:t>0x0200</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200" b="0" i="0" u="none" strike="noStrike">
                          <a:solidFill>
                            <a:srgbClr val="262626"/>
                          </a:solidFill>
                          <a:effectLst/>
                          <a:latin typeface="Palatino Linotype"/>
                        </a:rPr>
                        <a:t>512</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200" b="0" i="0" u="none" strike="noStrike" dirty="0">
                          <a:solidFill>
                            <a:srgbClr val="262626"/>
                          </a:solidFill>
                          <a:effectLst/>
                          <a:latin typeface="Palatino Linotype"/>
                        </a:rPr>
                        <a:t>The read fails platform/vendor quality checks</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214211">
                <a:tc>
                  <a:txBody>
                    <a:bodyPr/>
                    <a:lstStyle/>
                    <a:p>
                      <a:pPr algn="ctr" fontAlgn="b"/>
                      <a:r>
                        <a:rPr lang="en-US" sz="1200" b="0" i="0" u="none" strike="noStrike">
                          <a:solidFill>
                            <a:srgbClr val="262626"/>
                          </a:solidFill>
                          <a:effectLst/>
                          <a:latin typeface="Palatino Linotype"/>
                        </a:rPr>
                        <a:t>0x0400</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200" b="0" i="0" u="none" strike="noStrike" dirty="0">
                          <a:solidFill>
                            <a:srgbClr val="262626"/>
                          </a:solidFill>
                          <a:effectLst/>
                          <a:latin typeface="Palatino Linotype"/>
                        </a:rPr>
                        <a:t>1024</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200" b="0" i="0" u="none" strike="noStrike" dirty="0">
                          <a:solidFill>
                            <a:srgbClr val="262626"/>
                          </a:solidFill>
                          <a:effectLst/>
                          <a:latin typeface="Palatino Linotype"/>
                        </a:rPr>
                        <a:t>The read is either a PCR duplicate or an optical duplicate</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bl>
          </a:graphicData>
        </a:graphic>
      </p:graphicFrame>
      <p:sp>
        <p:nvSpPr>
          <p:cNvPr id="12" name="TextBox 11"/>
          <p:cNvSpPr txBox="1"/>
          <p:nvPr/>
        </p:nvSpPr>
        <p:spPr>
          <a:xfrm>
            <a:off x="355600" y="6503200"/>
            <a:ext cx="5226874" cy="184666"/>
          </a:xfrm>
          <a:prstGeom prst="rect">
            <a:avLst/>
          </a:prstGeom>
          <a:noFill/>
        </p:spPr>
        <p:txBody>
          <a:bodyPr wrap="none" rtlCol="0">
            <a:spAutoFit/>
          </a:bodyPr>
          <a:lstStyle/>
          <a:p>
            <a:r>
              <a:rPr lang="en-US" sz="600" dirty="0"/>
              <a:t>* http://</a:t>
            </a:r>
            <a:r>
              <a:rPr lang="en-US" sz="600" dirty="0" err="1"/>
              <a:t>support.illumina.com</a:t>
            </a:r>
            <a:r>
              <a:rPr lang="en-US" sz="600" dirty="0"/>
              <a:t>/help/</a:t>
            </a:r>
            <a:r>
              <a:rPr lang="en-US" sz="600" dirty="0" err="1"/>
              <a:t>SequencingAnalysisWorkflow</a:t>
            </a:r>
            <a:r>
              <a:rPr lang="en-US" sz="600" dirty="0"/>
              <a:t>/Content/Vault/Informatics/</a:t>
            </a:r>
            <a:r>
              <a:rPr lang="en-US" sz="600" dirty="0" err="1"/>
              <a:t>Sequencing_Analysis</a:t>
            </a:r>
            <a:r>
              <a:rPr lang="en-US" sz="600" dirty="0"/>
              <a:t>/CASAVA/</a:t>
            </a:r>
            <a:r>
              <a:rPr lang="en-US" sz="600" dirty="0" err="1"/>
              <a:t>swSEQ_mCA_BitwiseFlagValues.htm</a:t>
            </a:r>
            <a:endParaRPr lang="en-US" sz="600" dirty="0"/>
          </a:p>
        </p:txBody>
      </p:sp>
      <p:sp>
        <p:nvSpPr>
          <p:cNvPr id="13" name="TextBox 12"/>
          <p:cNvSpPr txBox="1"/>
          <p:nvPr/>
        </p:nvSpPr>
        <p:spPr>
          <a:xfrm>
            <a:off x="575427" y="1342245"/>
            <a:ext cx="1903624" cy="369332"/>
          </a:xfrm>
          <a:prstGeom prst="rect">
            <a:avLst/>
          </a:prstGeom>
          <a:noFill/>
        </p:spPr>
        <p:txBody>
          <a:bodyPr wrap="none" rtlCol="0">
            <a:spAutoFit/>
          </a:bodyPr>
          <a:lstStyle/>
          <a:p>
            <a:r>
              <a:rPr lang="en-US" dirty="0" smtClean="0"/>
              <a:t>Bitwise flag values</a:t>
            </a:r>
            <a:endParaRPr lang="en-US" dirty="0"/>
          </a:p>
        </p:txBody>
      </p:sp>
      <p:sp>
        <p:nvSpPr>
          <p:cNvPr id="3" name="Slide Number Placeholder 2"/>
          <p:cNvSpPr>
            <a:spLocks noGrp="1"/>
          </p:cNvSpPr>
          <p:nvPr>
            <p:ph type="sldNum" sz="quarter" idx="12"/>
          </p:nvPr>
        </p:nvSpPr>
        <p:spPr/>
        <p:txBody>
          <a:bodyPr/>
          <a:lstStyle/>
          <a:p>
            <a:fld id="{9DA039C4-C5F2-1743-BB7A-5D831266C61E}" type="slidenum">
              <a:rPr lang="en-US" smtClean="0"/>
              <a:t>23</a:t>
            </a:fld>
            <a:endParaRPr lang="en-US"/>
          </a:p>
        </p:txBody>
      </p:sp>
    </p:spTree>
    <p:extLst>
      <p:ext uri="{BB962C8B-B14F-4D97-AF65-F5344CB8AC3E}">
        <p14:creationId xmlns:p14="http://schemas.microsoft.com/office/powerpoint/2010/main" val="2140978158"/>
      </p:ext>
    </p:extLst>
  </p:cSld>
  <p:clrMapOvr>
    <a:masterClrMapping/>
  </p:clrMapOvr>
  <p:timing>
    <p:tnLst>
      <p:par>
        <p:cTn xmlns:p14="http://schemas.microsoft.com/office/powerpoint/2010/mai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154694"/>
            <a:ext cx="8229600" cy="772987"/>
          </a:xfrm>
        </p:spPr>
        <p:txBody>
          <a:bodyPr/>
          <a:lstStyle/>
          <a:p>
            <a:r>
              <a:rPr lang="en-US" dirty="0" smtClean="0"/>
              <a:t>Problem: explain these decimal FLAG numbers </a:t>
            </a:r>
            <a:endParaRPr lang="en-US" dirty="0"/>
          </a:p>
        </p:txBody>
      </p:sp>
      <p:sp>
        <p:nvSpPr>
          <p:cNvPr id="3" name="Content Placeholder 2"/>
          <p:cNvSpPr>
            <a:spLocks noGrp="1"/>
          </p:cNvSpPr>
          <p:nvPr>
            <p:ph idx="1"/>
          </p:nvPr>
        </p:nvSpPr>
        <p:spPr>
          <a:xfrm>
            <a:off x="457200" y="934737"/>
            <a:ext cx="8229600" cy="2462390"/>
          </a:xfrm>
        </p:spPr>
        <p:txBody>
          <a:bodyPr>
            <a:normAutofit/>
          </a:bodyPr>
          <a:lstStyle/>
          <a:p>
            <a:pPr marL="0" indent="0" algn="ctr">
              <a:buNone/>
            </a:pPr>
            <a:r>
              <a:rPr lang="en-US" sz="4800" dirty="0" smtClean="0"/>
              <a:t>73</a:t>
            </a:r>
          </a:p>
          <a:p>
            <a:pPr marL="0" indent="0" algn="ctr">
              <a:buNone/>
            </a:pPr>
            <a:r>
              <a:rPr lang="en-US" sz="4800" dirty="0" smtClean="0"/>
              <a:t>81</a:t>
            </a:r>
          </a:p>
          <a:p>
            <a:pPr marL="0" indent="0" algn="ctr">
              <a:buNone/>
            </a:pPr>
            <a:r>
              <a:rPr lang="en-US" sz="4800" dirty="0" smtClean="0"/>
              <a:t>192</a:t>
            </a:r>
          </a:p>
          <a:p>
            <a:endParaRPr lang="en-US" sz="4800" dirty="0"/>
          </a:p>
        </p:txBody>
      </p:sp>
      <p:sp>
        <p:nvSpPr>
          <p:cNvPr id="4" name="Slide Number Placeholder 3"/>
          <p:cNvSpPr>
            <a:spLocks noGrp="1"/>
          </p:cNvSpPr>
          <p:nvPr>
            <p:ph type="sldNum" sz="quarter" idx="12"/>
          </p:nvPr>
        </p:nvSpPr>
        <p:spPr/>
        <p:txBody>
          <a:bodyPr/>
          <a:lstStyle/>
          <a:p>
            <a:fld id="{9DA039C4-C5F2-1743-BB7A-5D831266C61E}" type="slidenum">
              <a:rPr lang="en-US" smtClean="0"/>
              <a:t>24</a:t>
            </a:fld>
            <a:endParaRPr lang="en-US"/>
          </a:p>
        </p:txBody>
      </p:sp>
      <p:graphicFrame>
        <p:nvGraphicFramePr>
          <p:cNvPr id="5" name="Table 4"/>
          <p:cNvGraphicFramePr>
            <a:graphicFrameLocks noGrp="1"/>
          </p:cNvGraphicFramePr>
          <p:nvPr>
            <p:extLst>
              <p:ext uri="{D42A27DB-BD31-4B8C-83A1-F6EECF244321}">
                <p14:modId xmlns:p14="http://schemas.microsoft.com/office/powerpoint/2010/main" val="596590879"/>
              </p:ext>
            </p:extLst>
          </p:nvPr>
        </p:nvGraphicFramePr>
        <p:xfrm>
          <a:off x="347135" y="3494618"/>
          <a:ext cx="8339665" cy="2886465"/>
        </p:xfrm>
        <a:graphic>
          <a:graphicData uri="http://schemas.openxmlformats.org/drawingml/2006/table">
            <a:tbl>
              <a:tblPr/>
              <a:tblGrid>
                <a:gridCol w="1536214"/>
                <a:gridCol w="1041345"/>
                <a:gridCol w="5762106"/>
              </a:tblGrid>
              <a:tr h="369325">
                <a:tc>
                  <a:txBody>
                    <a:bodyPr/>
                    <a:lstStyle/>
                    <a:p>
                      <a:pPr algn="ctr" fontAlgn="b"/>
                      <a:r>
                        <a:rPr lang="en-US" sz="1200" b="1" i="0" u="none" strike="noStrike" dirty="0">
                          <a:solidFill>
                            <a:srgbClr val="666666"/>
                          </a:solidFill>
                          <a:effectLst/>
                          <a:latin typeface="Palatino Linotype"/>
                        </a:rPr>
                        <a:t>Hexadecimal Value</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200" b="1" i="0" u="none" strike="noStrike">
                          <a:solidFill>
                            <a:srgbClr val="666666"/>
                          </a:solidFill>
                          <a:effectLst/>
                          <a:latin typeface="Palatino Linotype"/>
                        </a:rPr>
                        <a:t>Decimal Value</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200" b="1" i="0" u="none" strike="noStrike" dirty="0">
                          <a:solidFill>
                            <a:srgbClr val="666666"/>
                          </a:solidFill>
                          <a:effectLst/>
                          <a:latin typeface="Palatino Linotype"/>
                        </a:rPr>
                        <a:t>Description</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190859">
                <a:tc>
                  <a:txBody>
                    <a:bodyPr/>
                    <a:lstStyle/>
                    <a:p>
                      <a:pPr algn="ctr" fontAlgn="b"/>
                      <a:r>
                        <a:rPr lang="en-US" sz="1200" b="0" i="0" u="none" strike="noStrike" dirty="0">
                          <a:solidFill>
                            <a:srgbClr val="262626"/>
                          </a:solidFill>
                          <a:effectLst/>
                          <a:latin typeface="Palatino Linotype"/>
                        </a:rPr>
                        <a:t>0x0001</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200" b="0" i="0" u="none" strike="noStrike">
                          <a:solidFill>
                            <a:srgbClr val="262626"/>
                          </a:solidFill>
                          <a:effectLst/>
                          <a:latin typeface="Palatino Linotype"/>
                        </a:rPr>
                        <a:t>1</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200" b="0" i="0" u="none" strike="noStrike" dirty="0">
                          <a:solidFill>
                            <a:srgbClr val="262626"/>
                          </a:solidFill>
                          <a:effectLst/>
                          <a:latin typeface="Palatino Linotype"/>
                        </a:rPr>
                        <a:t>The read is paired in sequencing, no matter whether it is mapped in a pair</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369325">
                <a:tc>
                  <a:txBody>
                    <a:bodyPr/>
                    <a:lstStyle/>
                    <a:p>
                      <a:pPr algn="ctr" fontAlgn="b"/>
                      <a:r>
                        <a:rPr lang="en-US" sz="1200" b="0" i="0" u="none" strike="noStrike">
                          <a:solidFill>
                            <a:srgbClr val="262626"/>
                          </a:solidFill>
                          <a:effectLst/>
                          <a:latin typeface="Palatino Linotype"/>
                        </a:rPr>
                        <a:t>0x0002</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200" b="0" i="0" u="none" strike="noStrike" dirty="0">
                          <a:solidFill>
                            <a:srgbClr val="262626"/>
                          </a:solidFill>
                          <a:effectLst/>
                          <a:latin typeface="Palatino Linotype"/>
                        </a:rPr>
                        <a:t>2</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200" b="0" i="0" u="none" strike="noStrike">
                          <a:solidFill>
                            <a:srgbClr val="262626"/>
                          </a:solidFill>
                          <a:effectLst/>
                          <a:latin typeface="Palatino Linotype"/>
                        </a:rPr>
                        <a:t>The read is mapped in a proper pair (depends on the protocol, normally inferred during alignment)</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190859">
                <a:tc>
                  <a:txBody>
                    <a:bodyPr/>
                    <a:lstStyle/>
                    <a:p>
                      <a:pPr algn="ctr" fontAlgn="b"/>
                      <a:r>
                        <a:rPr lang="en-US" sz="1200" b="0" i="0" u="none" strike="noStrike">
                          <a:solidFill>
                            <a:srgbClr val="262626"/>
                          </a:solidFill>
                          <a:effectLst/>
                          <a:latin typeface="Palatino Linotype"/>
                        </a:rPr>
                        <a:t>0x0004</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200" b="0" i="0" u="none" strike="noStrike" dirty="0">
                          <a:solidFill>
                            <a:srgbClr val="262626"/>
                          </a:solidFill>
                          <a:effectLst/>
                          <a:latin typeface="Palatino Linotype"/>
                        </a:rPr>
                        <a:t>4</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200" b="0" i="0" u="none" strike="noStrike">
                          <a:solidFill>
                            <a:srgbClr val="262626"/>
                          </a:solidFill>
                          <a:effectLst/>
                          <a:latin typeface="Palatino Linotype"/>
                        </a:rPr>
                        <a:t>The query sequence itself is unmapped</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190859">
                <a:tc>
                  <a:txBody>
                    <a:bodyPr/>
                    <a:lstStyle/>
                    <a:p>
                      <a:pPr algn="ctr" fontAlgn="b"/>
                      <a:r>
                        <a:rPr lang="en-US" sz="1200" b="0" i="0" u="none" strike="noStrike">
                          <a:solidFill>
                            <a:srgbClr val="262626"/>
                          </a:solidFill>
                          <a:effectLst/>
                          <a:latin typeface="Palatino Linotype"/>
                        </a:rPr>
                        <a:t>0x0008</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200" b="0" i="0" u="none" strike="noStrike" dirty="0">
                          <a:solidFill>
                            <a:srgbClr val="262626"/>
                          </a:solidFill>
                          <a:effectLst/>
                          <a:latin typeface="Palatino Linotype"/>
                        </a:rPr>
                        <a:t>8</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200" b="0" i="0" u="none" strike="noStrike" dirty="0" smtClean="0">
                          <a:solidFill>
                            <a:srgbClr val="262626"/>
                          </a:solidFill>
                          <a:effectLst/>
                          <a:latin typeface="Palatino Linotype"/>
                        </a:rPr>
                        <a:t>The</a:t>
                      </a:r>
                      <a:r>
                        <a:rPr lang="en-US" sz="1200" b="0" i="0" u="none" strike="noStrike" baseline="0" dirty="0" smtClean="0">
                          <a:solidFill>
                            <a:srgbClr val="262626"/>
                          </a:solidFill>
                          <a:effectLst/>
                          <a:latin typeface="Palatino Linotype"/>
                        </a:rPr>
                        <a:t> second read </a:t>
                      </a:r>
                      <a:r>
                        <a:rPr lang="en-US" sz="1200" b="0" i="0" u="none" strike="noStrike" dirty="0" smtClean="0">
                          <a:solidFill>
                            <a:srgbClr val="262626"/>
                          </a:solidFill>
                          <a:effectLst/>
                          <a:latin typeface="Palatino Linotype"/>
                        </a:rPr>
                        <a:t>is </a:t>
                      </a:r>
                      <a:r>
                        <a:rPr lang="en-US" sz="1200" b="0" i="0" u="none" strike="noStrike" dirty="0">
                          <a:solidFill>
                            <a:srgbClr val="262626"/>
                          </a:solidFill>
                          <a:effectLst/>
                          <a:latin typeface="Palatino Linotype"/>
                        </a:rPr>
                        <a:t>unmapped</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190859">
                <a:tc>
                  <a:txBody>
                    <a:bodyPr/>
                    <a:lstStyle/>
                    <a:p>
                      <a:pPr algn="ctr" fontAlgn="b"/>
                      <a:r>
                        <a:rPr lang="en-US" sz="1200" b="0" i="0" u="none" strike="noStrike">
                          <a:solidFill>
                            <a:srgbClr val="262626"/>
                          </a:solidFill>
                          <a:effectLst/>
                          <a:latin typeface="Palatino Linotype"/>
                        </a:rPr>
                        <a:t>0x0010</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200" b="0" i="0" u="none" strike="noStrike">
                          <a:solidFill>
                            <a:srgbClr val="262626"/>
                          </a:solidFill>
                          <a:effectLst/>
                          <a:latin typeface="Palatino Linotype"/>
                        </a:rPr>
                        <a:t>16</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200" b="0" i="0" u="none" strike="noStrike" dirty="0" smtClean="0">
                          <a:solidFill>
                            <a:srgbClr val="262626"/>
                          </a:solidFill>
                          <a:effectLst/>
                          <a:latin typeface="Palatino Linotype"/>
                        </a:rPr>
                        <a:t>The read</a:t>
                      </a:r>
                      <a:r>
                        <a:rPr lang="en-US" sz="1200" b="0" i="0" u="none" strike="noStrike" baseline="0" dirty="0" smtClean="0">
                          <a:solidFill>
                            <a:srgbClr val="262626"/>
                          </a:solidFill>
                          <a:effectLst/>
                          <a:latin typeface="Palatino Linotype"/>
                        </a:rPr>
                        <a:t> is reverse complemented</a:t>
                      </a:r>
                      <a:endParaRPr lang="en-US" sz="1200" b="0" i="0" u="none" strike="noStrike" dirty="0">
                        <a:solidFill>
                          <a:srgbClr val="262626"/>
                        </a:solidFill>
                        <a:effectLst/>
                        <a:latin typeface="Palatino Linotype"/>
                      </a:endParaRP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190859">
                <a:tc>
                  <a:txBody>
                    <a:bodyPr/>
                    <a:lstStyle/>
                    <a:p>
                      <a:pPr algn="ctr" fontAlgn="b"/>
                      <a:r>
                        <a:rPr lang="en-US" sz="1200" b="0" i="0" u="none" strike="noStrike" dirty="0">
                          <a:solidFill>
                            <a:srgbClr val="262626"/>
                          </a:solidFill>
                          <a:effectLst/>
                          <a:latin typeface="Palatino Linotype"/>
                        </a:rPr>
                        <a:t>0x0020</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200" b="0" i="0" u="none" strike="noStrike">
                          <a:solidFill>
                            <a:srgbClr val="262626"/>
                          </a:solidFill>
                          <a:effectLst/>
                          <a:latin typeface="Palatino Linotype"/>
                        </a:rPr>
                        <a:t>32</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200" b="0" i="0" u="none" strike="noStrike" dirty="0" smtClean="0">
                          <a:solidFill>
                            <a:srgbClr val="262626"/>
                          </a:solidFill>
                          <a:effectLst/>
                          <a:latin typeface="Palatino Linotype"/>
                        </a:rPr>
                        <a:t>The second</a:t>
                      </a:r>
                      <a:r>
                        <a:rPr lang="en-US" sz="1200" b="0" i="0" u="none" strike="noStrike" baseline="0" dirty="0" smtClean="0">
                          <a:solidFill>
                            <a:srgbClr val="262626"/>
                          </a:solidFill>
                          <a:effectLst/>
                          <a:latin typeface="Palatino Linotype"/>
                        </a:rPr>
                        <a:t> read is reversed</a:t>
                      </a:r>
                      <a:endParaRPr lang="en-US" sz="1200" b="0" i="0" u="none" strike="noStrike" dirty="0">
                        <a:solidFill>
                          <a:srgbClr val="262626"/>
                        </a:solidFill>
                        <a:effectLst/>
                        <a:latin typeface="Palatino Linotype"/>
                      </a:endParaRP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190859">
                <a:tc>
                  <a:txBody>
                    <a:bodyPr/>
                    <a:lstStyle/>
                    <a:p>
                      <a:pPr algn="ctr" fontAlgn="b"/>
                      <a:r>
                        <a:rPr lang="en-US" sz="1200" b="0" i="0" u="none" strike="noStrike">
                          <a:solidFill>
                            <a:srgbClr val="262626"/>
                          </a:solidFill>
                          <a:effectLst/>
                          <a:latin typeface="Palatino Linotype"/>
                        </a:rPr>
                        <a:t>0x0040</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200" b="0" i="0" u="none" strike="noStrike">
                          <a:solidFill>
                            <a:srgbClr val="262626"/>
                          </a:solidFill>
                          <a:effectLst/>
                          <a:latin typeface="Palatino Linotype"/>
                        </a:rPr>
                        <a:t>64</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200" b="0" i="0" u="none" strike="noStrike" dirty="0">
                          <a:solidFill>
                            <a:srgbClr val="262626"/>
                          </a:solidFill>
                          <a:effectLst/>
                          <a:latin typeface="Palatino Linotype"/>
                        </a:rPr>
                        <a:t>The read is the first read in a pair</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190859">
                <a:tc>
                  <a:txBody>
                    <a:bodyPr/>
                    <a:lstStyle/>
                    <a:p>
                      <a:pPr algn="ctr" fontAlgn="b"/>
                      <a:r>
                        <a:rPr lang="en-US" sz="1200" b="0" i="0" u="none" strike="noStrike">
                          <a:solidFill>
                            <a:srgbClr val="262626"/>
                          </a:solidFill>
                          <a:effectLst/>
                          <a:latin typeface="Palatino Linotype"/>
                        </a:rPr>
                        <a:t>0x0080</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200" b="0" i="0" u="none" strike="noStrike">
                          <a:solidFill>
                            <a:srgbClr val="262626"/>
                          </a:solidFill>
                          <a:effectLst/>
                          <a:latin typeface="Palatino Linotype"/>
                        </a:rPr>
                        <a:t>128</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200" b="0" i="0" u="none" strike="noStrike" dirty="0">
                          <a:solidFill>
                            <a:srgbClr val="262626"/>
                          </a:solidFill>
                          <a:effectLst/>
                          <a:latin typeface="Palatino Linotype"/>
                        </a:rPr>
                        <a:t>The read is the second read in a pair</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369325">
                <a:tc>
                  <a:txBody>
                    <a:bodyPr/>
                    <a:lstStyle/>
                    <a:p>
                      <a:pPr algn="ctr" fontAlgn="b"/>
                      <a:r>
                        <a:rPr lang="en-US" sz="1200" b="0" i="0" u="none" strike="noStrike">
                          <a:solidFill>
                            <a:srgbClr val="262626"/>
                          </a:solidFill>
                          <a:effectLst/>
                          <a:latin typeface="Palatino Linotype"/>
                        </a:rPr>
                        <a:t>0x0100</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200" b="0" i="0" u="none" strike="noStrike">
                          <a:solidFill>
                            <a:srgbClr val="262626"/>
                          </a:solidFill>
                          <a:effectLst/>
                          <a:latin typeface="Palatino Linotype"/>
                        </a:rPr>
                        <a:t>256</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200" b="0" i="0" u="none" strike="noStrike" dirty="0">
                          <a:solidFill>
                            <a:srgbClr val="262626"/>
                          </a:solidFill>
                          <a:effectLst/>
                          <a:latin typeface="Palatino Linotype"/>
                        </a:rPr>
                        <a:t>The alignment is not primary (a read having split hits may have multiple primary alignment records)</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190859">
                <a:tc>
                  <a:txBody>
                    <a:bodyPr/>
                    <a:lstStyle/>
                    <a:p>
                      <a:pPr algn="ctr" fontAlgn="b"/>
                      <a:r>
                        <a:rPr lang="en-US" sz="1200" b="0" i="0" u="none" strike="noStrike">
                          <a:solidFill>
                            <a:srgbClr val="262626"/>
                          </a:solidFill>
                          <a:effectLst/>
                          <a:latin typeface="Palatino Linotype"/>
                        </a:rPr>
                        <a:t>0x0200</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200" b="0" i="0" u="none" strike="noStrike">
                          <a:solidFill>
                            <a:srgbClr val="262626"/>
                          </a:solidFill>
                          <a:effectLst/>
                          <a:latin typeface="Palatino Linotype"/>
                        </a:rPr>
                        <a:t>512</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200" b="0" i="0" u="none" strike="noStrike" dirty="0">
                          <a:solidFill>
                            <a:srgbClr val="262626"/>
                          </a:solidFill>
                          <a:effectLst/>
                          <a:latin typeface="Palatino Linotype"/>
                        </a:rPr>
                        <a:t>The read fails platform/vendor quality checks</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190859">
                <a:tc>
                  <a:txBody>
                    <a:bodyPr/>
                    <a:lstStyle/>
                    <a:p>
                      <a:pPr algn="ctr" fontAlgn="b"/>
                      <a:r>
                        <a:rPr lang="en-US" sz="1200" b="0" i="0" u="none" strike="noStrike">
                          <a:solidFill>
                            <a:srgbClr val="262626"/>
                          </a:solidFill>
                          <a:effectLst/>
                          <a:latin typeface="Palatino Linotype"/>
                        </a:rPr>
                        <a:t>0x0400</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200" b="0" i="0" u="none" strike="noStrike" dirty="0">
                          <a:solidFill>
                            <a:srgbClr val="262626"/>
                          </a:solidFill>
                          <a:effectLst/>
                          <a:latin typeface="Palatino Linotype"/>
                        </a:rPr>
                        <a:t>1024</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200" b="0" i="0" u="none" strike="noStrike" dirty="0">
                          <a:solidFill>
                            <a:srgbClr val="262626"/>
                          </a:solidFill>
                          <a:effectLst/>
                          <a:latin typeface="Palatino Linotype"/>
                        </a:rPr>
                        <a:t>The read is either a PCR duplicate or an optical duplicate</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bl>
          </a:graphicData>
        </a:graphic>
      </p:graphicFrame>
    </p:spTree>
    <p:extLst>
      <p:ext uri="{BB962C8B-B14F-4D97-AF65-F5344CB8AC3E}">
        <p14:creationId xmlns:p14="http://schemas.microsoft.com/office/powerpoint/2010/main" val="750269126"/>
      </p:ext>
    </p:extLst>
  </p:cSld>
  <p:clrMapOvr>
    <a:masterClrMapping/>
  </p:clrMapOvr>
  <p:timing>
    <p:tnLst>
      <p:par>
        <p:cTn xmlns:p14="http://schemas.microsoft.com/office/powerpoint/2010/mai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MAPQ: Mapping quality</a:t>
            </a:r>
            <a:endParaRPr lang="en-US" dirty="0"/>
          </a:p>
        </p:txBody>
      </p:sp>
      <p:sp>
        <p:nvSpPr>
          <p:cNvPr id="3" name="Content Placeholder 2"/>
          <p:cNvSpPr>
            <a:spLocks noGrp="1"/>
          </p:cNvSpPr>
          <p:nvPr>
            <p:ph idx="1"/>
          </p:nvPr>
        </p:nvSpPr>
        <p:spPr>
          <a:xfrm>
            <a:off x="457200" y="1854489"/>
            <a:ext cx="8305800" cy="939224"/>
          </a:xfrm>
        </p:spPr>
        <p:txBody>
          <a:bodyPr/>
          <a:lstStyle/>
          <a:p>
            <a:r>
              <a:rPr lang="en-US" dirty="0" smtClean="0"/>
              <a:t>MAPQ = </a:t>
            </a:r>
            <a:r>
              <a:rPr lang="en-US" dirty="0"/>
              <a:t>−10 log</a:t>
            </a:r>
            <a:r>
              <a:rPr lang="en-US" baseline="-25000" dirty="0"/>
              <a:t>10</a:t>
            </a:r>
            <a:r>
              <a:rPr lang="en-US" dirty="0"/>
              <a:t> </a:t>
            </a:r>
            <a:r>
              <a:rPr lang="en-US" dirty="0" err="1" smtClean="0"/>
              <a:t>Prob</a:t>
            </a:r>
            <a:r>
              <a:rPr lang="en-US" dirty="0" smtClean="0"/>
              <a:t>{error mapping}</a:t>
            </a:r>
            <a:r>
              <a:rPr lang="en-US" dirty="0"/>
              <a:t>, rounded to </a:t>
            </a:r>
            <a:r>
              <a:rPr lang="en-US" dirty="0" smtClean="0"/>
              <a:t>the nearest integer.</a:t>
            </a:r>
          </a:p>
        </p:txBody>
      </p:sp>
      <p:sp>
        <p:nvSpPr>
          <p:cNvPr id="4" name="TextBox 3"/>
          <p:cNvSpPr txBox="1"/>
          <p:nvPr/>
        </p:nvSpPr>
        <p:spPr>
          <a:xfrm>
            <a:off x="1676400" y="3335867"/>
            <a:ext cx="5663379" cy="1852815"/>
          </a:xfrm>
          <a:prstGeom prst="rect">
            <a:avLst/>
          </a:prstGeom>
          <a:noFill/>
        </p:spPr>
        <p:txBody>
          <a:bodyPr wrap="none" rtlCol="0">
            <a:spAutoFit/>
          </a:bodyPr>
          <a:lstStyle/>
          <a:p>
            <a:pPr>
              <a:lnSpc>
                <a:spcPct val="120000"/>
              </a:lnSpc>
            </a:pPr>
            <a:r>
              <a:rPr lang="en-US" sz="2400" dirty="0" smtClean="0"/>
              <a:t>0:   </a:t>
            </a:r>
            <a:r>
              <a:rPr lang="en-US" sz="2400" dirty="0" err="1" smtClean="0"/>
              <a:t>Prob</a:t>
            </a:r>
            <a:r>
              <a:rPr lang="en-US" sz="2400" dirty="0" smtClean="0"/>
              <a:t>(error mapping) = 10</a:t>
            </a:r>
            <a:r>
              <a:rPr lang="en-US" sz="2400" baseline="30000" dirty="0" smtClean="0"/>
              <a:t>0/(-10)</a:t>
            </a:r>
            <a:r>
              <a:rPr lang="en-US" sz="2400" dirty="0" smtClean="0"/>
              <a:t> = 1</a:t>
            </a:r>
          </a:p>
          <a:p>
            <a:pPr>
              <a:lnSpc>
                <a:spcPct val="120000"/>
              </a:lnSpc>
            </a:pPr>
            <a:r>
              <a:rPr lang="en-US" sz="2400" dirty="0" smtClean="0"/>
              <a:t>10: </a:t>
            </a:r>
            <a:r>
              <a:rPr lang="en-US" sz="2400" dirty="0" err="1"/>
              <a:t>Prob</a:t>
            </a:r>
            <a:r>
              <a:rPr lang="en-US" sz="2400" dirty="0"/>
              <a:t>(error mapping) = </a:t>
            </a:r>
            <a:r>
              <a:rPr lang="en-US" sz="2400" dirty="0" smtClean="0"/>
              <a:t>10</a:t>
            </a:r>
            <a:r>
              <a:rPr lang="en-US" sz="2400" baseline="30000" dirty="0" smtClean="0"/>
              <a:t>10/</a:t>
            </a:r>
            <a:r>
              <a:rPr lang="en-US" sz="2400" baseline="30000" dirty="0"/>
              <a:t>(-10)</a:t>
            </a:r>
            <a:r>
              <a:rPr lang="en-US" sz="2400" dirty="0" smtClean="0"/>
              <a:t> </a:t>
            </a:r>
            <a:r>
              <a:rPr lang="en-US" sz="2400" dirty="0"/>
              <a:t>= </a:t>
            </a:r>
            <a:r>
              <a:rPr lang="en-US" sz="2400" dirty="0" smtClean="0"/>
              <a:t>0.1</a:t>
            </a:r>
          </a:p>
          <a:p>
            <a:pPr>
              <a:lnSpc>
                <a:spcPct val="120000"/>
              </a:lnSpc>
            </a:pPr>
            <a:r>
              <a:rPr lang="en-US" sz="2400" dirty="0"/>
              <a:t>3</a:t>
            </a:r>
            <a:r>
              <a:rPr lang="en-US" sz="2400" dirty="0" smtClean="0"/>
              <a:t>0</a:t>
            </a:r>
            <a:r>
              <a:rPr lang="en-US" sz="2400" dirty="0"/>
              <a:t>: </a:t>
            </a:r>
            <a:r>
              <a:rPr lang="en-US" sz="2400" dirty="0" err="1"/>
              <a:t>Prob</a:t>
            </a:r>
            <a:r>
              <a:rPr lang="en-US" sz="2400" dirty="0"/>
              <a:t>(error mapping) = </a:t>
            </a:r>
            <a:r>
              <a:rPr lang="en-US" sz="2400" dirty="0" smtClean="0"/>
              <a:t>10</a:t>
            </a:r>
            <a:r>
              <a:rPr lang="en-US" sz="2400" baseline="30000" dirty="0" smtClean="0"/>
              <a:t>30</a:t>
            </a:r>
            <a:r>
              <a:rPr lang="en-US" sz="2400" baseline="30000" dirty="0"/>
              <a:t>/(-10)</a:t>
            </a:r>
            <a:r>
              <a:rPr lang="en-US" sz="2400" dirty="0"/>
              <a:t> = </a:t>
            </a:r>
            <a:r>
              <a:rPr lang="en-US" sz="2400" dirty="0" smtClean="0"/>
              <a:t>0.001</a:t>
            </a:r>
            <a:endParaRPr lang="en-US" sz="2400" dirty="0"/>
          </a:p>
          <a:p>
            <a:pPr>
              <a:lnSpc>
                <a:spcPct val="120000"/>
              </a:lnSpc>
            </a:pPr>
            <a:r>
              <a:rPr lang="en-US" sz="2400" dirty="0" smtClean="0"/>
              <a:t>40</a:t>
            </a:r>
            <a:r>
              <a:rPr lang="en-US" sz="2400" dirty="0"/>
              <a:t>: </a:t>
            </a:r>
            <a:r>
              <a:rPr lang="en-US" sz="2400" dirty="0" err="1"/>
              <a:t>Prob</a:t>
            </a:r>
            <a:r>
              <a:rPr lang="en-US" sz="2400" dirty="0"/>
              <a:t>(error mapping) = </a:t>
            </a:r>
            <a:r>
              <a:rPr lang="en-US" sz="2400" dirty="0" smtClean="0"/>
              <a:t>10</a:t>
            </a:r>
            <a:r>
              <a:rPr lang="en-US" sz="2400" baseline="30000" dirty="0" smtClean="0"/>
              <a:t>40</a:t>
            </a:r>
            <a:r>
              <a:rPr lang="en-US" sz="2400" baseline="30000" dirty="0"/>
              <a:t>/(-10)</a:t>
            </a:r>
            <a:r>
              <a:rPr lang="en-US" sz="2400" dirty="0"/>
              <a:t> = </a:t>
            </a:r>
            <a:r>
              <a:rPr lang="en-US" sz="2400" dirty="0" smtClean="0"/>
              <a:t>0.0001</a:t>
            </a:r>
            <a:endParaRPr lang="en-US" sz="2400" dirty="0"/>
          </a:p>
        </p:txBody>
      </p:sp>
      <p:sp>
        <p:nvSpPr>
          <p:cNvPr id="5" name="Slide Number Placeholder 4"/>
          <p:cNvSpPr>
            <a:spLocks noGrp="1"/>
          </p:cNvSpPr>
          <p:nvPr>
            <p:ph type="sldNum" sz="quarter" idx="12"/>
          </p:nvPr>
        </p:nvSpPr>
        <p:spPr/>
        <p:txBody>
          <a:bodyPr/>
          <a:lstStyle/>
          <a:p>
            <a:fld id="{9DA039C4-C5F2-1743-BB7A-5D831266C61E}" type="slidenum">
              <a:rPr lang="en-US" smtClean="0"/>
              <a:t>25</a:t>
            </a:fld>
            <a:endParaRPr lang="en-US"/>
          </a:p>
        </p:txBody>
      </p:sp>
    </p:spTree>
    <p:extLst>
      <p:ext uri="{BB962C8B-B14F-4D97-AF65-F5344CB8AC3E}">
        <p14:creationId xmlns:p14="http://schemas.microsoft.com/office/powerpoint/2010/main" val="226426177"/>
      </p:ext>
    </p:extLst>
  </p:cSld>
  <p:clrMapOvr>
    <a:masterClrMapping/>
  </p:clrMapOvr>
  <p:timing>
    <p:tnLst>
      <p:par>
        <p:cTn xmlns:p14="http://schemas.microsoft.com/office/powerpoint/2010/mai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Factors influencing mapping quality</a:t>
            </a:r>
            <a:endParaRPr lang="en-US" dirty="0"/>
          </a:p>
        </p:txBody>
      </p:sp>
      <p:sp>
        <p:nvSpPr>
          <p:cNvPr id="3" name="Content Placeholder 2"/>
          <p:cNvSpPr>
            <a:spLocks noGrp="1"/>
          </p:cNvSpPr>
          <p:nvPr>
            <p:ph idx="1"/>
          </p:nvPr>
        </p:nvSpPr>
        <p:spPr>
          <a:xfrm>
            <a:off x="457200" y="1384876"/>
            <a:ext cx="8229600" cy="676527"/>
          </a:xfrm>
        </p:spPr>
        <p:txBody>
          <a:bodyPr/>
          <a:lstStyle/>
          <a:p>
            <a:r>
              <a:rPr lang="en-US" dirty="0" smtClean="0"/>
              <a:t>Alignment quality (matches, mismatches, gaps)</a:t>
            </a:r>
          </a:p>
          <a:p>
            <a:endParaRPr lang="en-US" dirty="0"/>
          </a:p>
          <a:p>
            <a:endParaRPr lang="en-US" dirty="0" smtClean="0"/>
          </a:p>
          <a:p>
            <a:endParaRPr lang="en-US" dirty="0" smtClean="0"/>
          </a:p>
        </p:txBody>
      </p:sp>
      <p:sp>
        <p:nvSpPr>
          <p:cNvPr id="4" name="TextBox 3"/>
          <p:cNvSpPr txBox="1"/>
          <p:nvPr/>
        </p:nvSpPr>
        <p:spPr>
          <a:xfrm>
            <a:off x="1722546" y="2061403"/>
            <a:ext cx="1708408" cy="923330"/>
          </a:xfrm>
          <a:prstGeom prst="rect">
            <a:avLst/>
          </a:prstGeom>
          <a:noFill/>
        </p:spPr>
        <p:txBody>
          <a:bodyPr wrap="none" rtlCol="0">
            <a:spAutoFit/>
          </a:bodyPr>
          <a:lstStyle/>
          <a:p>
            <a:r>
              <a:rPr lang="en-US" dirty="0" smtClean="0">
                <a:latin typeface="Courier New"/>
                <a:cs typeface="Courier New"/>
              </a:rPr>
              <a:t>s: CTGTTGCT</a:t>
            </a:r>
          </a:p>
          <a:p>
            <a:r>
              <a:rPr lang="en-US" dirty="0">
                <a:latin typeface="Courier New"/>
                <a:cs typeface="Courier New"/>
              </a:rPr>
              <a:t> </a:t>
            </a:r>
            <a:r>
              <a:rPr lang="en-US" dirty="0" smtClean="0">
                <a:latin typeface="Courier New"/>
                <a:cs typeface="Courier New"/>
              </a:rPr>
              <a:t>   ||</a:t>
            </a:r>
            <a:r>
              <a:rPr lang="en-US" dirty="0" smtClean="0">
                <a:solidFill>
                  <a:srgbClr val="FF0000"/>
                </a:solidFill>
                <a:latin typeface="Courier New"/>
                <a:cs typeface="Courier New"/>
              </a:rPr>
              <a:t>|</a:t>
            </a:r>
            <a:r>
              <a:rPr lang="en-US" dirty="0" smtClean="0">
                <a:latin typeface="Courier New"/>
                <a:cs typeface="Courier New"/>
              </a:rPr>
              <a:t>|||</a:t>
            </a:r>
          </a:p>
          <a:p>
            <a:r>
              <a:rPr lang="en-US" dirty="0">
                <a:latin typeface="Courier New"/>
                <a:cs typeface="Courier New"/>
              </a:rPr>
              <a:t>t</a:t>
            </a:r>
            <a:r>
              <a:rPr lang="en-US" dirty="0" smtClean="0">
                <a:latin typeface="Courier New"/>
                <a:cs typeface="Courier New"/>
              </a:rPr>
              <a:t>: ATGCTGCA</a:t>
            </a:r>
            <a:endParaRPr lang="en-US" dirty="0">
              <a:latin typeface="Courier New"/>
              <a:cs typeface="Courier New"/>
            </a:endParaRPr>
          </a:p>
        </p:txBody>
      </p:sp>
      <p:grpSp>
        <p:nvGrpSpPr>
          <p:cNvPr id="21" name="Group 20"/>
          <p:cNvGrpSpPr/>
          <p:nvPr/>
        </p:nvGrpSpPr>
        <p:grpSpPr>
          <a:xfrm>
            <a:off x="796842" y="3812531"/>
            <a:ext cx="6835437" cy="922360"/>
            <a:chOff x="796842" y="3812531"/>
            <a:chExt cx="6835437" cy="922360"/>
          </a:xfrm>
        </p:grpSpPr>
        <p:sp>
          <p:nvSpPr>
            <p:cNvPr id="5" name="Rectangle 4"/>
            <p:cNvSpPr/>
            <p:nvPr/>
          </p:nvSpPr>
          <p:spPr>
            <a:xfrm flipV="1">
              <a:off x="1417745" y="4501517"/>
              <a:ext cx="6214534" cy="129564"/>
            </a:xfrm>
            <a:prstGeom prst="rect">
              <a:avLst/>
            </a:prstGeom>
            <a:solidFill>
              <a:srgbClr val="BFBFBF"/>
            </a:solidFill>
            <a:ln>
              <a:solidFill>
                <a:schemeClr val="tx1">
                  <a:lumMod val="75000"/>
                  <a:lumOff val="25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 name="Rectangle 5"/>
            <p:cNvSpPr/>
            <p:nvPr/>
          </p:nvSpPr>
          <p:spPr>
            <a:xfrm flipV="1">
              <a:off x="1722546" y="4501396"/>
              <a:ext cx="1063351" cy="126999"/>
            </a:xfrm>
            <a:prstGeom prst="rect">
              <a:avLst/>
            </a:prstGeom>
            <a:solidFill>
              <a:schemeClr val="accent6">
                <a:lumMod val="75000"/>
              </a:schemeClr>
            </a:solidFill>
            <a:ln>
              <a:solidFill>
                <a:schemeClr val="accent6">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7" name="Rectangle 6"/>
            <p:cNvSpPr/>
            <p:nvPr/>
          </p:nvSpPr>
          <p:spPr>
            <a:xfrm flipV="1">
              <a:off x="4414946" y="4501397"/>
              <a:ext cx="889000" cy="129684"/>
            </a:xfrm>
            <a:prstGeom prst="rect">
              <a:avLst/>
            </a:prstGeom>
            <a:solidFill>
              <a:schemeClr val="accent6">
                <a:lumMod val="75000"/>
              </a:schemeClr>
            </a:solidFill>
            <a:ln>
              <a:solidFill>
                <a:schemeClr val="accent6">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cxnSp>
          <p:nvCxnSpPr>
            <p:cNvPr id="8" name="Straight Connector 7"/>
            <p:cNvCxnSpPr/>
            <p:nvPr/>
          </p:nvCxnSpPr>
          <p:spPr>
            <a:xfrm>
              <a:off x="5773554" y="4075627"/>
              <a:ext cx="546100" cy="0"/>
            </a:xfrm>
            <a:prstGeom prst="line">
              <a:avLst/>
            </a:prstGeom>
            <a:ln w="57150" cmpd="sng">
              <a:solidFill>
                <a:schemeClr val="accent4">
                  <a:lumMod val="75000"/>
                </a:schemeClr>
              </a:solidFill>
            </a:ln>
            <a:effectLst/>
          </p:spPr>
          <p:style>
            <a:lnRef idx="2">
              <a:schemeClr val="accent1"/>
            </a:lnRef>
            <a:fillRef idx="0">
              <a:schemeClr val="accent1"/>
            </a:fillRef>
            <a:effectRef idx="1">
              <a:schemeClr val="accent1"/>
            </a:effectRef>
            <a:fontRef idx="minor">
              <a:schemeClr val="tx1"/>
            </a:fontRef>
          </p:style>
        </p:cxnSp>
        <p:cxnSp>
          <p:nvCxnSpPr>
            <p:cNvPr id="9" name="Straight Connector 8"/>
            <p:cNvCxnSpPr/>
            <p:nvPr/>
          </p:nvCxnSpPr>
          <p:spPr>
            <a:xfrm>
              <a:off x="3130252" y="4058064"/>
              <a:ext cx="615827" cy="0"/>
            </a:xfrm>
            <a:prstGeom prst="line">
              <a:avLst/>
            </a:prstGeom>
            <a:ln w="57150" cmpd="sng">
              <a:solidFill>
                <a:schemeClr val="accent6">
                  <a:lumMod val="75000"/>
                </a:schemeClr>
              </a:solidFill>
            </a:ln>
            <a:effectLst/>
          </p:spPr>
          <p:style>
            <a:lnRef idx="2">
              <a:schemeClr val="accent1"/>
            </a:lnRef>
            <a:fillRef idx="0">
              <a:schemeClr val="accent1"/>
            </a:fillRef>
            <a:effectRef idx="1">
              <a:schemeClr val="accent1"/>
            </a:effectRef>
            <a:fontRef idx="minor">
              <a:schemeClr val="tx1"/>
            </a:fontRef>
          </p:style>
        </p:cxnSp>
        <p:sp>
          <p:nvSpPr>
            <p:cNvPr id="10" name="Parallelogram 9"/>
            <p:cNvSpPr/>
            <p:nvPr/>
          </p:nvSpPr>
          <p:spPr>
            <a:xfrm>
              <a:off x="1858012" y="4108864"/>
              <a:ext cx="1888066" cy="367229"/>
            </a:xfrm>
            <a:prstGeom prst="parallelogram">
              <a:avLst>
                <a:gd name="adj" fmla="val 342920"/>
              </a:avLst>
            </a:prstGeom>
            <a:solidFill>
              <a:schemeClr val="accent5">
                <a:lumMod val="20000"/>
                <a:lumOff val="8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1" name="Parallelogram 10"/>
            <p:cNvSpPr/>
            <p:nvPr/>
          </p:nvSpPr>
          <p:spPr>
            <a:xfrm flipH="1">
              <a:off x="3130251" y="4108864"/>
              <a:ext cx="1945089" cy="367229"/>
            </a:xfrm>
            <a:prstGeom prst="parallelogram">
              <a:avLst>
                <a:gd name="adj" fmla="val 374840"/>
              </a:avLst>
            </a:prstGeom>
            <a:solidFill>
              <a:schemeClr val="accent5">
                <a:lumMod val="20000"/>
                <a:lumOff val="8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2" name="TextBox 11"/>
            <p:cNvSpPr txBox="1"/>
            <p:nvPr/>
          </p:nvSpPr>
          <p:spPr>
            <a:xfrm>
              <a:off x="2083774" y="3812531"/>
              <a:ext cx="702123" cy="369332"/>
            </a:xfrm>
            <a:prstGeom prst="rect">
              <a:avLst/>
            </a:prstGeom>
            <a:noFill/>
          </p:spPr>
          <p:txBody>
            <a:bodyPr wrap="none" rtlCol="0">
              <a:spAutoFit/>
            </a:bodyPr>
            <a:lstStyle/>
            <a:p>
              <a:r>
                <a:rPr lang="en-US" dirty="0" smtClean="0"/>
                <a:t>reads</a:t>
              </a:r>
              <a:endParaRPr lang="en-US" dirty="0"/>
            </a:p>
          </p:txBody>
        </p:sp>
        <p:sp>
          <p:nvSpPr>
            <p:cNvPr id="13" name="Parallelogram 12"/>
            <p:cNvSpPr/>
            <p:nvPr/>
          </p:nvSpPr>
          <p:spPr>
            <a:xfrm flipH="1">
              <a:off x="5773840" y="4109493"/>
              <a:ext cx="545814" cy="367229"/>
            </a:xfrm>
            <a:prstGeom prst="parallelogram">
              <a:avLst>
                <a:gd name="adj" fmla="val 0"/>
              </a:avLst>
            </a:prstGeom>
            <a:solidFill>
              <a:schemeClr val="accent5">
                <a:lumMod val="20000"/>
                <a:lumOff val="8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4" name="Rectangle 13"/>
            <p:cNvSpPr/>
            <p:nvPr/>
          </p:nvSpPr>
          <p:spPr>
            <a:xfrm flipV="1">
              <a:off x="5773840" y="4498712"/>
              <a:ext cx="545814" cy="129683"/>
            </a:xfrm>
            <a:prstGeom prst="rect">
              <a:avLst/>
            </a:prstGeom>
            <a:solidFill>
              <a:schemeClr val="accent4">
                <a:lumMod val="75000"/>
              </a:schemeClr>
            </a:solidFill>
            <a:ln>
              <a:solidFill>
                <a:schemeClr val="accent4">
                  <a:lumMod val="75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7" name="TextBox 16"/>
            <p:cNvSpPr txBox="1"/>
            <p:nvPr/>
          </p:nvSpPr>
          <p:spPr>
            <a:xfrm>
              <a:off x="796842" y="4365559"/>
              <a:ext cx="505267" cy="369332"/>
            </a:xfrm>
            <a:prstGeom prst="rect">
              <a:avLst/>
            </a:prstGeom>
            <a:noFill/>
          </p:spPr>
          <p:txBody>
            <a:bodyPr wrap="none" rtlCol="0">
              <a:spAutoFit/>
            </a:bodyPr>
            <a:lstStyle/>
            <a:p>
              <a:r>
                <a:rPr lang="en-US" dirty="0" smtClean="0"/>
                <a:t>Ref</a:t>
              </a:r>
              <a:endParaRPr lang="en-US" dirty="0"/>
            </a:p>
          </p:txBody>
        </p:sp>
      </p:grpSp>
      <p:sp>
        <p:nvSpPr>
          <p:cNvPr id="15" name="Slide Number Placeholder 14"/>
          <p:cNvSpPr>
            <a:spLocks noGrp="1"/>
          </p:cNvSpPr>
          <p:nvPr>
            <p:ph type="sldNum" sz="quarter" idx="12"/>
          </p:nvPr>
        </p:nvSpPr>
        <p:spPr/>
        <p:txBody>
          <a:bodyPr/>
          <a:lstStyle/>
          <a:p>
            <a:fld id="{9DA039C4-C5F2-1743-BB7A-5D831266C61E}" type="slidenum">
              <a:rPr lang="en-US" smtClean="0"/>
              <a:t>26</a:t>
            </a:fld>
            <a:endParaRPr lang="en-US"/>
          </a:p>
        </p:txBody>
      </p:sp>
      <p:sp>
        <p:nvSpPr>
          <p:cNvPr id="18" name="TextBox 17"/>
          <p:cNvSpPr txBox="1"/>
          <p:nvPr/>
        </p:nvSpPr>
        <p:spPr>
          <a:xfrm>
            <a:off x="1701800" y="5600700"/>
            <a:ext cx="5483091" cy="523220"/>
          </a:xfrm>
          <a:prstGeom prst="rect">
            <a:avLst/>
          </a:prstGeom>
          <a:noFill/>
        </p:spPr>
        <p:txBody>
          <a:bodyPr wrap="none" rtlCol="0">
            <a:spAutoFit/>
          </a:bodyPr>
          <a:lstStyle/>
          <a:p>
            <a:r>
              <a:rPr lang="en-US" sz="2800" dirty="0" smtClean="0">
                <a:solidFill>
                  <a:srgbClr val="FF0000"/>
                </a:solidFill>
              </a:rPr>
              <a:t>Mapping quality ≠ Alignment quality</a:t>
            </a:r>
            <a:endParaRPr lang="en-US" sz="2800" dirty="0">
              <a:solidFill>
                <a:srgbClr val="FF0000"/>
              </a:solidFill>
            </a:endParaRPr>
          </a:p>
        </p:txBody>
      </p:sp>
      <p:sp>
        <p:nvSpPr>
          <p:cNvPr id="20" name="Content Placeholder 2"/>
          <p:cNvSpPr txBox="1">
            <a:spLocks/>
          </p:cNvSpPr>
          <p:nvPr/>
        </p:nvSpPr>
        <p:spPr>
          <a:xfrm>
            <a:off x="457200" y="3287183"/>
            <a:ext cx="4029677" cy="525348"/>
          </a:xfrm>
          <a:prstGeom prst="rect">
            <a:avLst/>
          </a:prstGeom>
        </p:spPr>
        <p:txBody>
          <a:bodyPr vert="horz" lIns="91440" tIns="45720" rIns="91440" bIns="45720" rtlCol="0">
            <a:normAutofit/>
          </a:bodyPr>
          <a:lstStyle>
            <a:lvl1pPr marL="342900" indent="-342900" algn="l" defTabSz="457200" rtl="0" eaLnBrk="1" latinLnBrk="0" hangingPunct="1">
              <a:spcBef>
                <a:spcPct val="20000"/>
              </a:spcBef>
              <a:buFont typeface="Arial"/>
              <a:buChar char="•"/>
              <a:defRPr sz="24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4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4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4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r>
              <a:rPr lang="en-US" dirty="0" smtClean="0"/>
              <a:t>Mapping ambiguity</a:t>
            </a:r>
            <a:endParaRPr lang="en-US" dirty="0"/>
          </a:p>
        </p:txBody>
      </p:sp>
    </p:spTree>
    <p:extLst>
      <p:ext uri="{BB962C8B-B14F-4D97-AF65-F5344CB8AC3E}">
        <p14:creationId xmlns:p14="http://schemas.microsoft.com/office/powerpoint/2010/main" val="1293473502"/>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0"/>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1"/>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1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p:bldP spid="20" grpId="0"/>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 read with a high mapping score</a:t>
            </a:r>
            <a:endParaRPr lang="en-US" dirty="0"/>
          </a:p>
        </p:txBody>
      </p:sp>
      <p:sp>
        <p:nvSpPr>
          <p:cNvPr id="3" name="Content Placeholder 2"/>
          <p:cNvSpPr>
            <a:spLocks noGrp="1"/>
          </p:cNvSpPr>
          <p:nvPr>
            <p:ph idx="1"/>
          </p:nvPr>
        </p:nvSpPr>
        <p:spPr>
          <a:xfrm>
            <a:off x="712611" y="1400974"/>
            <a:ext cx="7854244" cy="2952304"/>
          </a:xfrm>
        </p:spPr>
        <p:txBody>
          <a:bodyPr/>
          <a:lstStyle/>
          <a:p>
            <a:r>
              <a:rPr lang="en-US" dirty="0" smtClean="0"/>
              <a:t>A read alignment with a mapping quality 30 or above usually implies:</a:t>
            </a:r>
          </a:p>
          <a:p>
            <a:pPr marL="0" indent="0">
              <a:buNone/>
            </a:pPr>
            <a:endParaRPr lang="en-US" dirty="0"/>
          </a:p>
          <a:p>
            <a:pPr marL="0" indent="0">
              <a:buNone/>
            </a:pPr>
            <a:r>
              <a:rPr lang="en-US" dirty="0" smtClean="0"/>
              <a:t>The read is mapped at the location with </a:t>
            </a:r>
            <a:r>
              <a:rPr lang="en-US" b="1" dirty="0" smtClean="0">
                <a:solidFill>
                  <a:srgbClr val="FF0000"/>
                </a:solidFill>
              </a:rPr>
              <a:t>a high alignment score </a:t>
            </a:r>
            <a:r>
              <a:rPr lang="en-US" dirty="0" smtClean="0"/>
              <a:t>and the read is not mapped to anywhere else or alignments at other locations are not as good as this alignment.</a:t>
            </a:r>
          </a:p>
        </p:txBody>
      </p:sp>
      <p:sp>
        <p:nvSpPr>
          <p:cNvPr id="4" name="Slide Number Placeholder 3"/>
          <p:cNvSpPr>
            <a:spLocks noGrp="1"/>
          </p:cNvSpPr>
          <p:nvPr>
            <p:ph type="sldNum" sz="quarter" idx="12"/>
          </p:nvPr>
        </p:nvSpPr>
        <p:spPr/>
        <p:txBody>
          <a:bodyPr/>
          <a:lstStyle/>
          <a:p>
            <a:fld id="{9DA039C4-C5F2-1743-BB7A-5D831266C61E}" type="slidenum">
              <a:rPr lang="en-US" smtClean="0"/>
              <a:t>27</a:t>
            </a:fld>
            <a:endParaRPr lang="en-US"/>
          </a:p>
        </p:txBody>
      </p:sp>
    </p:spTree>
    <p:extLst>
      <p:ext uri="{BB962C8B-B14F-4D97-AF65-F5344CB8AC3E}">
        <p14:creationId xmlns:p14="http://schemas.microsoft.com/office/powerpoint/2010/main" val="2701035692"/>
      </p:ext>
    </p:extLst>
  </p:cSld>
  <p:clrMapOvr>
    <a:masterClrMapping/>
  </p:clrMapOvr>
  <p:timing>
    <p:tnLst>
      <p:par>
        <p:cTn xmlns:p14="http://schemas.microsoft.com/office/powerpoint/2010/mai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CIGAR</a:t>
            </a:r>
            <a:endParaRPr lang="en-US" dirty="0"/>
          </a:p>
        </p:txBody>
      </p:sp>
      <p:graphicFrame>
        <p:nvGraphicFramePr>
          <p:cNvPr id="4" name="Table 3"/>
          <p:cNvGraphicFramePr>
            <a:graphicFrameLocks noGrp="1"/>
          </p:cNvGraphicFramePr>
          <p:nvPr>
            <p:extLst>
              <p:ext uri="{D42A27DB-BD31-4B8C-83A1-F6EECF244321}">
                <p14:modId xmlns:p14="http://schemas.microsoft.com/office/powerpoint/2010/main" val="3688999769"/>
              </p:ext>
            </p:extLst>
          </p:nvPr>
        </p:nvGraphicFramePr>
        <p:xfrm>
          <a:off x="1168401" y="2831412"/>
          <a:ext cx="6608233" cy="3076522"/>
        </p:xfrm>
        <a:graphic>
          <a:graphicData uri="http://schemas.openxmlformats.org/drawingml/2006/table">
            <a:tbl>
              <a:tblPr/>
              <a:tblGrid>
                <a:gridCol w="1159933"/>
                <a:gridCol w="5448300"/>
              </a:tblGrid>
              <a:tr h="304800">
                <a:tc>
                  <a:txBody>
                    <a:bodyPr/>
                    <a:lstStyle/>
                    <a:p>
                      <a:pPr algn="ctr" fontAlgn="b"/>
                      <a:r>
                        <a:rPr lang="en-US" sz="1800" b="0" i="0" u="none" strike="noStrike" dirty="0" smtClean="0">
                          <a:solidFill>
                            <a:srgbClr val="000000"/>
                          </a:solidFill>
                          <a:effectLst/>
                          <a:latin typeface="Calibri"/>
                        </a:rPr>
                        <a:t>Operation</a:t>
                      </a:r>
                      <a:endParaRPr lang="en-US" sz="1800" b="0" i="0" u="none" strike="noStrike" dirty="0">
                        <a:solidFill>
                          <a:srgbClr val="000000"/>
                        </a:solidFill>
                        <a:effectLst/>
                        <a:latin typeface="Calibri"/>
                      </a:endParaRPr>
                    </a:p>
                  </a:txBody>
                  <a:tcPr marL="12700" marR="12700" marT="12700" marB="0" anchor="b">
                    <a:lnL>
                      <a:noFill/>
                    </a:lnL>
                    <a:lnR>
                      <a:noFill/>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l" fontAlgn="b"/>
                      <a:r>
                        <a:rPr lang="en-US" sz="1800" b="0" i="0" u="none" strike="noStrike" dirty="0">
                          <a:solidFill>
                            <a:srgbClr val="000000"/>
                          </a:solidFill>
                          <a:effectLst/>
                          <a:latin typeface="Calibri"/>
                        </a:rPr>
                        <a:t>Description</a:t>
                      </a:r>
                    </a:p>
                  </a:txBody>
                  <a:tcPr marL="12700" marR="12700" marT="12700" marB="0" anchor="b">
                    <a:lnL>
                      <a:noFill/>
                    </a:lnL>
                    <a:lnR>
                      <a:noFill/>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r h="292100">
                <a:tc>
                  <a:txBody>
                    <a:bodyPr/>
                    <a:lstStyle/>
                    <a:p>
                      <a:pPr algn="ctr" fontAlgn="b"/>
                      <a:r>
                        <a:rPr lang="en-US" sz="1800" b="0" i="0" u="none" strike="noStrike">
                          <a:solidFill>
                            <a:srgbClr val="000000"/>
                          </a:solidFill>
                          <a:effectLst/>
                          <a:latin typeface="Calibri"/>
                        </a:rPr>
                        <a:t>M</a:t>
                      </a:r>
                    </a:p>
                  </a:txBody>
                  <a:tcPr marL="12700" marR="12700" marT="12700" marB="0" anchor="b">
                    <a:lnL>
                      <a:noFill/>
                    </a:lnL>
                    <a:lnR>
                      <a:noFill/>
                    </a:lnR>
                    <a:lnT w="12700" cap="flat" cmpd="sng" algn="ctr">
                      <a:solidFill>
                        <a:srgbClr val="000000"/>
                      </a:solidFill>
                      <a:prstDash val="solid"/>
                      <a:round/>
                      <a:headEnd type="none" w="med" len="med"/>
                      <a:tailEnd type="none" w="med" len="med"/>
                    </a:lnT>
                    <a:lnB>
                      <a:noFill/>
                    </a:lnB>
                  </a:tcPr>
                </a:tc>
                <a:tc>
                  <a:txBody>
                    <a:bodyPr/>
                    <a:lstStyle/>
                    <a:p>
                      <a:pPr algn="l" fontAlgn="b"/>
                      <a:r>
                        <a:rPr lang="en-US" sz="1800" b="0" i="0" u="none" strike="noStrike" dirty="0">
                          <a:solidFill>
                            <a:srgbClr val="000000"/>
                          </a:solidFill>
                          <a:effectLst/>
                          <a:latin typeface="Calibri"/>
                        </a:rPr>
                        <a:t>alignment match (can be a sequence match or mismatch)</a:t>
                      </a:r>
                    </a:p>
                  </a:txBody>
                  <a:tcPr marL="12700" marR="12700" marT="12700" marB="0" anchor="b">
                    <a:lnL>
                      <a:noFill/>
                    </a:lnL>
                    <a:lnR>
                      <a:noFill/>
                    </a:lnR>
                    <a:lnT w="12700" cap="flat" cmpd="sng" algn="ctr">
                      <a:solidFill>
                        <a:srgbClr val="000000"/>
                      </a:solidFill>
                      <a:prstDash val="solid"/>
                      <a:round/>
                      <a:headEnd type="none" w="med" len="med"/>
                      <a:tailEnd type="none" w="med" len="med"/>
                    </a:lnT>
                    <a:lnB>
                      <a:noFill/>
                    </a:lnB>
                  </a:tcPr>
                </a:tc>
              </a:tr>
              <a:tr h="292100">
                <a:tc>
                  <a:txBody>
                    <a:bodyPr/>
                    <a:lstStyle/>
                    <a:p>
                      <a:pPr algn="ctr" fontAlgn="b"/>
                      <a:r>
                        <a:rPr lang="en-US" sz="1800" b="0" i="0" u="none" strike="noStrike">
                          <a:solidFill>
                            <a:srgbClr val="000000"/>
                          </a:solidFill>
                          <a:effectLst/>
                          <a:latin typeface="Calibri"/>
                        </a:rPr>
                        <a:t>I</a:t>
                      </a:r>
                    </a:p>
                  </a:txBody>
                  <a:tcPr marL="12700" marR="12700" marT="12700" marB="0" anchor="b">
                    <a:lnL>
                      <a:noFill/>
                    </a:lnL>
                    <a:lnR>
                      <a:noFill/>
                    </a:lnR>
                    <a:lnT>
                      <a:noFill/>
                    </a:lnT>
                    <a:lnB>
                      <a:noFill/>
                    </a:lnB>
                  </a:tcPr>
                </a:tc>
                <a:tc>
                  <a:txBody>
                    <a:bodyPr/>
                    <a:lstStyle/>
                    <a:p>
                      <a:pPr algn="l" fontAlgn="b"/>
                      <a:r>
                        <a:rPr lang="en-US" sz="1800" b="0" i="0" u="none" strike="noStrike" dirty="0">
                          <a:solidFill>
                            <a:srgbClr val="000000"/>
                          </a:solidFill>
                          <a:effectLst/>
                          <a:latin typeface="Calibri"/>
                        </a:rPr>
                        <a:t>insertion to the reference</a:t>
                      </a:r>
                    </a:p>
                  </a:txBody>
                  <a:tcPr marL="12700" marR="12700" marT="12700" marB="0" anchor="b">
                    <a:lnL>
                      <a:noFill/>
                    </a:lnL>
                    <a:lnR>
                      <a:noFill/>
                    </a:lnR>
                    <a:lnT>
                      <a:noFill/>
                    </a:lnT>
                    <a:lnB>
                      <a:noFill/>
                    </a:lnB>
                  </a:tcPr>
                </a:tc>
              </a:tr>
              <a:tr h="292100">
                <a:tc>
                  <a:txBody>
                    <a:bodyPr/>
                    <a:lstStyle/>
                    <a:p>
                      <a:pPr algn="ctr" fontAlgn="b"/>
                      <a:r>
                        <a:rPr lang="en-US" sz="1800" b="0" i="0" u="none" strike="noStrike">
                          <a:solidFill>
                            <a:srgbClr val="000000"/>
                          </a:solidFill>
                          <a:effectLst/>
                          <a:latin typeface="Calibri"/>
                        </a:rPr>
                        <a:t>D</a:t>
                      </a:r>
                    </a:p>
                  </a:txBody>
                  <a:tcPr marL="12700" marR="12700" marT="12700" marB="0" anchor="b">
                    <a:lnL>
                      <a:noFill/>
                    </a:lnL>
                    <a:lnR>
                      <a:noFill/>
                    </a:lnR>
                    <a:lnT>
                      <a:noFill/>
                    </a:lnT>
                    <a:lnB>
                      <a:noFill/>
                    </a:lnB>
                  </a:tcPr>
                </a:tc>
                <a:tc>
                  <a:txBody>
                    <a:bodyPr/>
                    <a:lstStyle/>
                    <a:p>
                      <a:pPr algn="l" fontAlgn="b"/>
                      <a:r>
                        <a:rPr lang="en-US" sz="1800" b="0" i="0" u="none" strike="noStrike">
                          <a:solidFill>
                            <a:srgbClr val="000000"/>
                          </a:solidFill>
                          <a:effectLst/>
                          <a:latin typeface="Calibri"/>
                        </a:rPr>
                        <a:t>deletion from the reference</a:t>
                      </a:r>
                    </a:p>
                  </a:txBody>
                  <a:tcPr marL="12700" marR="12700" marT="12700" marB="0" anchor="b">
                    <a:lnL>
                      <a:noFill/>
                    </a:lnL>
                    <a:lnR>
                      <a:noFill/>
                    </a:lnR>
                    <a:lnT>
                      <a:noFill/>
                    </a:lnT>
                    <a:lnB>
                      <a:noFill/>
                    </a:lnB>
                  </a:tcPr>
                </a:tc>
              </a:tr>
              <a:tr h="292100">
                <a:tc>
                  <a:txBody>
                    <a:bodyPr/>
                    <a:lstStyle/>
                    <a:p>
                      <a:pPr algn="ctr" fontAlgn="b"/>
                      <a:r>
                        <a:rPr lang="en-US" sz="1800" b="0" i="0" u="none" strike="noStrike">
                          <a:solidFill>
                            <a:srgbClr val="000000"/>
                          </a:solidFill>
                          <a:effectLst/>
                          <a:latin typeface="Calibri"/>
                        </a:rPr>
                        <a:t>N</a:t>
                      </a:r>
                    </a:p>
                  </a:txBody>
                  <a:tcPr marL="12700" marR="12700" marT="12700" marB="0" anchor="b">
                    <a:lnL>
                      <a:noFill/>
                    </a:lnL>
                    <a:lnR>
                      <a:noFill/>
                    </a:lnR>
                    <a:lnT>
                      <a:noFill/>
                    </a:lnT>
                    <a:lnB>
                      <a:noFill/>
                    </a:lnB>
                  </a:tcPr>
                </a:tc>
                <a:tc>
                  <a:txBody>
                    <a:bodyPr/>
                    <a:lstStyle/>
                    <a:p>
                      <a:pPr algn="l" fontAlgn="b"/>
                      <a:r>
                        <a:rPr lang="en-US" sz="1800" b="0" i="0" u="none" strike="noStrike">
                          <a:solidFill>
                            <a:srgbClr val="000000"/>
                          </a:solidFill>
                          <a:effectLst/>
                          <a:latin typeface="Calibri"/>
                        </a:rPr>
                        <a:t>skipped region from the reference</a:t>
                      </a:r>
                    </a:p>
                  </a:txBody>
                  <a:tcPr marL="12700" marR="12700" marT="12700" marB="0" anchor="b">
                    <a:lnL>
                      <a:noFill/>
                    </a:lnL>
                    <a:lnR>
                      <a:noFill/>
                    </a:lnR>
                    <a:lnT>
                      <a:noFill/>
                    </a:lnT>
                    <a:lnB>
                      <a:noFill/>
                    </a:lnB>
                  </a:tcPr>
                </a:tc>
              </a:tr>
              <a:tr h="292100">
                <a:tc>
                  <a:txBody>
                    <a:bodyPr/>
                    <a:lstStyle/>
                    <a:p>
                      <a:pPr algn="ctr" fontAlgn="b"/>
                      <a:r>
                        <a:rPr lang="en-US" sz="1800" b="0" i="0" u="none" strike="noStrike">
                          <a:solidFill>
                            <a:srgbClr val="000000"/>
                          </a:solidFill>
                          <a:effectLst/>
                          <a:latin typeface="Calibri"/>
                        </a:rPr>
                        <a:t>S</a:t>
                      </a:r>
                    </a:p>
                  </a:txBody>
                  <a:tcPr marL="12700" marR="12700" marT="12700" marB="0" anchor="b">
                    <a:lnL>
                      <a:noFill/>
                    </a:lnL>
                    <a:lnR>
                      <a:noFill/>
                    </a:lnR>
                    <a:lnT>
                      <a:noFill/>
                    </a:lnT>
                    <a:lnB>
                      <a:noFill/>
                    </a:lnB>
                  </a:tcPr>
                </a:tc>
                <a:tc>
                  <a:txBody>
                    <a:bodyPr/>
                    <a:lstStyle/>
                    <a:p>
                      <a:pPr algn="l" fontAlgn="b"/>
                      <a:r>
                        <a:rPr lang="en-US" sz="1800" b="0" i="0" u="none" strike="noStrike">
                          <a:solidFill>
                            <a:srgbClr val="000000"/>
                          </a:solidFill>
                          <a:effectLst/>
                          <a:latin typeface="Calibri"/>
                        </a:rPr>
                        <a:t>soft clipping (clipped sequences present in SEQ)</a:t>
                      </a:r>
                    </a:p>
                  </a:txBody>
                  <a:tcPr marL="12700" marR="12700" marT="12700" marB="0" anchor="b">
                    <a:lnL>
                      <a:noFill/>
                    </a:lnL>
                    <a:lnR>
                      <a:noFill/>
                    </a:lnR>
                    <a:lnT>
                      <a:noFill/>
                    </a:lnT>
                    <a:lnB>
                      <a:noFill/>
                    </a:lnB>
                  </a:tcPr>
                </a:tc>
              </a:tr>
              <a:tr h="292100">
                <a:tc>
                  <a:txBody>
                    <a:bodyPr/>
                    <a:lstStyle/>
                    <a:p>
                      <a:pPr algn="ctr" fontAlgn="b"/>
                      <a:r>
                        <a:rPr lang="en-US" sz="1800" b="0" i="0" u="none" strike="noStrike">
                          <a:solidFill>
                            <a:srgbClr val="000000"/>
                          </a:solidFill>
                          <a:effectLst/>
                          <a:latin typeface="Calibri"/>
                        </a:rPr>
                        <a:t>H</a:t>
                      </a:r>
                    </a:p>
                  </a:txBody>
                  <a:tcPr marL="12700" marR="12700" marT="12700" marB="0" anchor="b">
                    <a:lnL>
                      <a:noFill/>
                    </a:lnL>
                    <a:lnR>
                      <a:noFill/>
                    </a:lnR>
                    <a:lnT>
                      <a:noFill/>
                    </a:lnT>
                    <a:lnB>
                      <a:noFill/>
                    </a:lnB>
                  </a:tcPr>
                </a:tc>
                <a:tc>
                  <a:txBody>
                    <a:bodyPr/>
                    <a:lstStyle/>
                    <a:p>
                      <a:pPr algn="l" fontAlgn="b"/>
                      <a:r>
                        <a:rPr lang="en-US" sz="1800" b="0" i="0" u="none" strike="noStrike">
                          <a:solidFill>
                            <a:srgbClr val="000000"/>
                          </a:solidFill>
                          <a:effectLst/>
                          <a:latin typeface="Calibri"/>
                        </a:rPr>
                        <a:t>hard clipping (clipped sequences NOT present in SEQ)</a:t>
                      </a:r>
                    </a:p>
                  </a:txBody>
                  <a:tcPr marL="12700" marR="12700" marT="12700" marB="0" anchor="b">
                    <a:lnL>
                      <a:noFill/>
                    </a:lnL>
                    <a:lnR>
                      <a:noFill/>
                    </a:lnR>
                    <a:lnT>
                      <a:noFill/>
                    </a:lnT>
                    <a:lnB>
                      <a:noFill/>
                    </a:lnB>
                  </a:tcPr>
                </a:tc>
              </a:tr>
              <a:tr h="245469">
                <a:tc>
                  <a:txBody>
                    <a:bodyPr/>
                    <a:lstStyle/>
                    <a:p>
                      <a:pPr algn="ctr" fontAlgn="b"/>
                      <a:r>
                        <a:rPr lang="en-US" sz="1800" b="0" i="0" u="none" strike="noStrike">
                          <a:solidFill>
                            <a:schemeClr val="bg1">
                              <a:lumMod val="50000"/>
                            </a:schemeClr>
                          </a:solidFill>
                          <a:effectLst/>
                          <a:latin typeface="Calibri"/>
                        </a:rPr>
                        <a:t>P</a:t>
                      </a:r>
                    </a:p>
                  </a:txBody>
                  <a:tcPr marL="12700" marR="12700" marT="12700" marB="0" anchor="b">
                    <a:lnL>
                      <a:noFill/>
                    </a:lnL>
                    <a:lnR>
                      <a:noFill/>
                    </a:lnR>
                    <a:lnT>
                      <a:noFill/>
                    </a:lnT>
                    <a:lnB>
                      <a:noFill/>
                    </a:lnB>
                  </a:tcPr>
                </a:tc>
                <a:tc>
                  <a:txBody>
                    <a:bodyPr/>
                    <a:lstStyle/>
                    <a:p>
                      <a:pPr algn="l" fontAlgn="b"/>
                      <a:r>
                        <a:rPr lang="en-US" sz="1800" b="0" i="0" u="none" strike="noStrike" dirty="0">
                          <a:solidFill>
                            <a:schemeClr val="bg1">
                              <a:lumMod val="50000"/>
                            </a:schemeClr>
                          </a:solidFill>
                          <a:effectLst/>
                          <a:latin typeface="Calibri"/>
                        </a:rPr>
                        <a:t>padding (silent deletion from padded reference)</a:t>
                      </a:r>
                    </a:p>
                  </a:txBody>
                  <a:tcPr marL="12700" marR="12700" marT="12700" marB="0" anchor="b">
                    <a:lnL>
                      <a:noFill/>
                    </a:lnL>
                    <a:lnR>
                      <a:noFill/>
                    </a:lnR>
                    <a:lnT>
                      <a:noFill/>
                    </a:lnT>
                    <a:lnB>
                      <a:noFill/>
                    </a:lnB>
                  </a:tcPr>
                </a:tc>
              </a:tr>
              <a:tr h="427302">
                <a:tc>
                  <a:txBody>
                    <a:bodyPr/>
                    <a:lstStyle/>
                    <a:p>
                      <a:pPr algn="ctr" fontAlgn="b"/>
                      <a:r>
                        <a:rPr lang="en-US" sz="1800" b="0" i="0" u="none" strike="noStrike">
                          <a:solidFill>
                            <a:schemeClr val="bg1">
                              <a:lumMod val="50000"/>
                            </a:schemeClr>
                          </a:solidFill>
                          <a:effectLst/>
                          <a:latin typeface="Calibri"/>
                        </a:rPr>
                        <a:t>=</a:t>
                      </a:r>
                    </a:p>
                  </a:txBody>
                  <a:tcPr marL="12700" marR="12700" marT="12700" marB="0" anchor="b">
                    <a:lnL>
                      <a:noFill/>
                    </a:lnL>
                    <a:lnR>
                      <a:noFill/>
                    </a:lnR>
                    <a:lnT>
                      <a:noFill/>
                    </a:lnT>
                    <a:lnB>
                      <a:noFill/>
                    </a:lnB>
                  </a:tcPr>
                </a:tc>
                <a:tc>
                  <a:txBody>
                    <a:bodyPr/>
                    <a:lstStyle/>
                    <a:p>
                      <a:pPr algn="l" fontAlgn="b"/>
                      <a:r>
                        <a:rPr lang="en-US" sz="1800" b="0" i="0" u="none" strike="noStrike" dirty="0">
                          <a:solidFill>
                            <a:schemeClr val="bg1">
                              <a:lumMod val="50000"/>
                            </a:schemeClr>
                          </a:solidFill>
                          <a:effectLst/>
                          <a:latin typeface="Calibri"/>
                        </a:rPr>
                        <a:t>sequence match</a:t>
                      </a:r>
                    </a:p>
                  </a:txBody>
                  <a:tcPr marL="12700" marR="12700" marT="12700" marB="0" anchor="b">
                    <a:lnL>
                      <a:noFill/>
                    </a:lnL>
                    <a:lnR>
                      <a:noFill/>
                    </a:lnR>
                    <a:lnT>
                      <a:noFill/>
                    </a:lnT>
                    <a:lnB>
                      <a:noFill/>
                    </a:lnB>
                  </a:tcPr>
                </a:tc>
              </a:tr>
              <a:tr h="304800">
                <a:tc>
                  <a:txBody>
                    <a:bodyPr/>
                    <a:lstStyle/>
                    <a:p>
                      <a:pPr algn="ctr" fontAlgn="b"/>
                      <a:r>
                        <a:rPr lang="en-US" sz="1800" b="0" i="0" u="none" strike="noStrike">
                          <a:solidFill>
                            <a:schemeClr val="bg1">
                              <a:lumMod val="50000"/>
                            </a:schemeClr>
                          </a:solidFill>
                          <a:effectLst/>
                          <a:latin typeface="Calibri"/>
                        </a:rPr>
                        <a:t>X</a:t>
                      </a:r>
                    </a:p>
                  </a:txBody>
                  <a:tcPr marL="12700" marR="12700" marT="12700" marB="0" anchor="b">
                    <a:lnL>
                      <a:noFill/>
                    </a:lnL>
                    <a:lnR>
                      <a:noFill/>
                    </a:lnR>
                    <a:lnT>
                      <a:noFill/>
                    </a:lnT>
                    <a:lnB w="12700" cap="flat" cmpd="sng" algn="ctr">
                      <a:solidFill>
                        <a:srgbClr val="000000"/>
                      </a:solidFill>
                      <a:prstDash val="solid"/>
                      <a:round/>
                      <a:headEnd type="none" w="med" len="med"/>
                      <a:tailEnd type="none" w="med" len="med"/>
                    </a:lnB>
                  </a:tcPr>
                </a:tc>
                <a:tc>
                  <a:txBody>
                    <a:bodyPr/>
                    <a:lstStyle/>
                    <a:p>
                      <a:pPr algn="l" fontAlgn="b"/>
                      <a:r>
                        <a:rPr lang="en-US" sz="1800" b="0" i="0" u="none" strike="noStrike" dirty="0">
                          <a:solidFill>
                            <a:schemeClr val="bg1">
                              <a:lumMod val="50000"/>
                            </a:schemeClr>
                          </a:solidFill>
                          <a:effectLst/>
                          <a:latin typeface="Calibri"/>
                        </a:rPr>
                        <a:t>sequence mismatch</a:t>
                      </a:r>
                    </a:p>
                  </a:txBody>
                  <a:tcPr marL="12700" marR="12700" marT="12700" marB="0" anchor="b">
                    <a:lnL>
                      <a:noFill/>
                    </a:lnL>
                    <a:lnR>
                      <a:noFill/>
                    </a:lnR>
                    <a:lnT>
                      <a:noFill/>
                    </a:lnT>
                    <a:lnB w="12700" cap="flat" cmpd="sng" algn="ctr">
                      <a:solidFill>
                        <a:srgbClr val="000000"/>
                      </a:solidFill>
                      <a:prstDash val="solid"/>
                      <a:round/>
                      <a:headEnd type="none" w="med" len="med"/>
                      <a:tailEnd type="none" w="med" len="med"/>
                    </a:lnB>
                  </a:tcPr>
                </a:tc>
              </a:tr>
            </a:tbl>
          </a:graphicData>
        </a:graphic>
      </p:graphicFrame>
      <p:sp>
        <p:nvSpPr>
          <p:cNvPr id="5" name="TextBox 4"/>
          <p:cNvSpPr txBox="1"/>
          <p:nvPr/>
        </p:nvSpPr>
        <p:spPr>
          <a:xfrm>
            <a:off x="1413934" y="5907934"/>
            <a:ext cx="6815666" cy="369332"/>
          </a:xfrm>
          <a:prstGeom prst="rect">
            <a:avLst/>
          </a:prstGeom>
          <a:noFill/>
        </p:spPr>
        <p:txBody>
          <a:bodyPr wrap="square" rtlCol="0">
            <a:spAutoFit/>
          </a:bodyPr>
          <a:lstStyle/>
          <a:p>
            <a:r>
              <a:rPr lang="en-US" dirty="0">
                <a:solidFill>
                  <a:srgbClr val="FF0000"/>
                </a:solidFill>
              </a:rPr>
              <a:t>For mRNA-to-genome alignment, an N operation represents an intron. </a:t>
            </a:r>
          </a:p>
        </p:txBody>
      </p:sp>
      <p:sp>
        <p:nvSpPr>
          <p:cNvPr id="6" name="TextBox 5"/>
          <p:cNvSpPr txBox="1"/>
          <p:nvPr/>
        </p:nvSpPr>
        <p:spPr>
          <a:xfrm>
            <a:off x="914401" y="6352143"/>
            <a:ext cx="2675808" cy="369332"/>
          </a:xfrm>
          <a:prstGeom prst="rect">
            <a:avLst/>
          </a:prstGeom>
          <a:noFill/>
        </p:spPr>
        <p:txBody>
          <a:bodyPr wrap="none" rtlCol="0">
            <a:spAutoFit/>
          </a:bodyPr>
          <a:lstStyle/>
          <a:p>
            <a:r>
              <a:rPr lang="en-US" dirty="0" smtClean="0">
                <a:solidFill>
                  <a:schemeClr val="bg1">
                    <a:lumMod val="50000"/>
                  </a:schemeClr>
                </a:solidFill>
              </a:rPr>
              <a:t>P, =, and X are rarely used.</a:t>
            </a:r>
            <a:endParaRPr lang="en-US" dirty="0">
              <a:solidFill>
                <a:schemeClr val="bg1">
                  <a:lumMod val="50000"/>
                </a:schemeClr>
              </a:solidFill>
            </a:endParaRPr>
          </a:p>
        </p:txBody>
      </p:sp>
      <p:sp>
        <p:nvSpPr>
          <p:cNvPr id="3" name="Slide Number Placeholder 2"/>
          <p:cNvSpPr>
            <a:spLocks noGrp="1"/>
          </p:cNvSpPr>
          <p:nvPr>
            <p:ph type="sldNum" sz="quarter" idx="12"/>
          </p:nvPr>
        </p:nvSpPr>
        <p:spPr/>
        <p:txBody>
          <a:bodyPr/>
          <a:lstStyle/>
          <a:p>
            <a:fld id="{9DA039C4-C5F2-1743-BB7A-5D831266C61E}" type="slidenum">
              <a:rPr lang="en-US" smtClean="0"/>
              <a:t>28</a:t>
            </a:fld>
            <a:endParaRPr lang="en-US"/>
          </a:p>
        </p:txBody>
      </p:sp>
      <p:sp>
        <p:nvSpPr>
          <p:cNvPr id="7" name="TextBox 6"/>
          <p:cNvSpPr txBox="1"/>
          <p:nvPr/>
        </p:nvSpPr>
        <p:spPr>
          <a:xfrm>
            <a:off x="965200" y="1117350"/>
            <a:ext cx="4067941" cy="1569660"/>
          </a:xfrm>
          <a:prstGeom prst="rect">
            <a:avLst/>
          </a:prstGeom>
          <a:noFill/>
        </p:spPr>
        <p:txBody>
          <a:bodyPr wrap="none" rtlCol="0">
            <a:spAutoFit/>
          </a:bodyPr>
          <a:lstStyle/>
          <a:p>
            <a:r>
              <a:rPr lang="en-US" sz="2400" dirty="0" smtClean="0"/>
              <a:t>Example 1:   100M</a:t>
            </a:r>
          </a:p>
          <a:p>
            <a:r>
              <a:rPr lang="en-US" sz="2400" dirty="0"/>
              <a:t>Example </a:t>
            </a:r>
            <a:r>
              <a:rPr lang="en-US" sz="2400" dirty="0" smtClean="0"/>
              <a:t>2:   24M188N83M</a:t>
            </a:r>
          </a:p>
          <a:p>
            <a:r>
              <a:rPr lang="en-US" sz="2400" dirty="0" smtClean="0"/>
              <a:t>Example 3:   80M1I20M2D60M</a:t>
            </a:r>
          </a:p>
          <a:p>
            <a:r>
              <a:rPr lang="en-US" sz="2400" dirty="0" smtClean="0"/>
              <a:t>Example 4:   98M2S</a:t>
            </a:r>
            <a:endParaRPr lang="en-US" sz="2400" dirty="0"/>
          </a:p>
        </p:txBody>
      </p:sp>
    </p:spTree>
    <p:extLst>
      <p:ext uri="{BB962C8B-B14F-4D97-AF65-F5344CB8AC3E}">
        <p14:creationId xmlns:p14="http://schemas.microsoft.com/office/powerpoint/2010/main" val="4281052319"/>
      </p:ext>
    </p:extLst>
  </p:cSld>
  <p:clrMapOvr>
    <a:masterClrMapping/>
  </p:clrMapOvr>
  <p:timing>
    <p:tnLst>
      <p:par>
        <p:cTn xmlns:p14="http://schemas.microsoft.com/office/powerpoint/2010/mai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Binary Alignment/Map format </a:t>
            </a:r>
            <a:r>
              <a:rPr lang="en-US" dirty="0" smtClean="0"/>
              <a:t>(BAM)</a:t>
            </a:r>
            <a:endParaRPr lang="en-US" dirty="0"/>
          </a:p>
        </p:txBody>
      </p:sp>
      <p:sp>
        <p:nvSpPr>
          <p:cNvPr id="3" name="Content Placeholder 2"/>
          <p:cNvSpPr>
            <a:spLocks noGrp="1"/>
          </p:cNvSpPr>
          <p:nvPr>
            <p:ph idx="1"/>
          </p:nvPr>
        </p:nvSpPr>
        <p:spPr>
          <a:xfrm>
            <a:off x="457200" y="1384876"/>
            <a:ext cx="8119533" cy="1705457"/>
          </a:xfrm>
        </p:spPr>
        <p:txBody>
          <a:bodyPr/>
          <a:lstStyle/>
          <a:p>
            <a:r>
              <a:rPr lang="en-US" dirty="0"/>
              <a:t>To improve the performance, </a:t>
            </a:r>
            <a:r>
              <a:rPr lang="en-US" dirty="0" smtClean="0"/>
              <a:t>a </a:t>
            </a:r>
            <a:r>
              <a:rPr lang="en-US" dirty="0"/>
              <a:t>companion format Binary Alignment/Map (BAM</a:t>
            </a:r>
            <a:r>
              <a:rPr lang="en-US" dirty="0" smtClean="0"/>
              <a:t>) was designed.</a:t>
            </a:r>
          </a:p>
          <a:p>
            <a:r>
              <a:rPr lang="en-US" dirty="0" smtClean="0"/>
              <a:t>BAM </a:t>
            </a:r>
            <a:r>
              <a:rPr lang="en-US" dirty="0"/>
              <a:t>is </a:t>
            </a:r>
            <a:r>
              <a:rPr lang="en-US" dirty="0" smtClean="0"/>
              <a:t>the binary </a:t>
            </a:r>
            <a:r>
              <a:rPr lang="en-US" dirty="0"/>
              <a:t>representation of SAM and keeps exactly the </a:t>
            </a:r>
            <a:r>
              <a:rPr lang="en-US" dirty="0" smtClean="0"/>
              <a:t>same information as SAM</a:t>
            </a:r>
            <a:r>
              <a:rPr lang="en-US" dirty="0"/>
              <a:t>.</a:t>
            </a:r>
          </a:p>
        </p:txBody>
      </p:sp>
      <p:graphicFrame>
        <p:nvGraphicFramePr>
          <p:cNvPr id="4" name="Table 3"/>
          <p:cNvGraphicFramePr>
            <a:graphicFrameLocks noGrp="1"/>
          </p:cNvGraphicFramePr>
          <p:nvPr>
            <p:extLst>
              <p:ext uri="{D42A27DB-BD31-4B8C-83A1-F6EECF244321}">
                <p14:modId xmlns:p14="http://schemas.microsoft.com/office/powerpoint/2010/main" val="3663478351"/>
              </p:ext>
            </p:extLst>
          </p:nvPr>
        </p:nvGraphicFramePr>
        <p:xfrm>
          <a:off x="2472266" y="4301066"/>
          <a:ext cx="3843866" cy="1371600"/>
        </p:xfrm>
        <a:graphic>
          <a:graphicData uri="http://schemas.openxmlformats.org/drawingml/2006/table">
            <a:tbl>
              <a:tblPr firstRow="1" bandRow="1">
                <a:tableStyleId>{2D5ABB26-0587-4C30-8999-92F81FD0307C}</a:tableStyleId>
              </a:tblPr>
              <a:tblGrid>
                <a:gridCol w="1811867"/>
                <a:gridCol w="2031999"/>
              </a:tblGrid>
              <a:tr h="370840">
                <a:tc>
                  <a:txBody>
                    <a:bodyPr/>
                    <a:lstStyle/>
                    <a:p>
                      <a:r>
                        <a:rPr lang="en-US" sz="2400" dirty="0" smtClean="0"/>
                        <a:t>File type</a:t>
                      </a:r>
                      <a:endParaRPr lang="en-US" sz="2400" dirty="0"/>
                    </a:p>
                  </a:txBody>
                  <a:tcPr>
                    <a:lnL w="9525" cap="flat" cmpd="sng" algn="ctr">
                      <a:solidFill>
                        <a:scrgbClr r="0" g="0" b="0"/>
                      </a:solidFill>
                      <a:prstDash val="solid"/>
                      <a:round/>
                      <a:headEnd type="none" w="med" len="med"/>
                      <a:tailEnd type="none" w="med" len="med"/>
                    </a:lnL>
                    <a:lnR w="9525" cap="flat" cmpd="sng" algn="ctr">
                      <a:solidFill>
                        <a:scrgbClr r="0" g="0" b="0"/>
                      </a:solidFill>
                      <a:prstDash val="solid"/>
                      <a:round/>
                      <a:headEnd type="none" w="med" len="med"/>
                      <a:tailEnd type="none" w="med" len="med"/>
                    </a:lnR>
                    <a:lnT w="9525" cap="flat" cmpd="sng" algn="ctr">
                      <a:solidFill>
                        <a:scrgbClr r="0" g="0" b="0"/>
                      </a:solidFill>
                      <a:prstDash val="solid"/>
                      <a:round/>
                      <a:headEnd type="none" w="med" len="med"/>
                      <a:tailEnd type="none" w="med" len="med"/>
                    </a:lnT>
                    <a:lnB w="9525" cap="flat" cmpd="sng" algn="ctr">
                      <a:solidFill>
                        <a:scrgbClr r="0" g="0" b="0"/>
                      </a:solidFill>
                      <a:prstDash val="solid"/>
                      <a:round/>
                      <a:headEnd type="none" w="med" len="med"/>
                      <a:tailEnd type="none" w="med" len="med"/>
                    </a:lnB>
                  </a:tcPr>
                </a:tc>
                <a:tc>
                  <a:txBody>
                    <a:bodyPr/>
                    <a:lstStyle/>
                    <a:p>
                      <a:r>
                        <a:rPr lang="en-US" sz="2400" dirty="0" smtClean="0"/>
                        <a:t>Storage usage</a:t>
                      </a:r>
                      <a:endParaRPr lang="en-US" sz="2400" dirty="0"/>
                    </a:p>
                  </a:txBody>
                  <a:tcPr>
                    <a:lnL w="9525" cap="flat" cmpd="sng" algn="ctr">
                      <a:solidFill>
                        <a:scrgbClr r="0" g="0" b="0"/>
                      </a:solidFill>
                      <a:prstDash val="solid"/>
                      <a:round/>
                      <a:headEnd type="none" w="med" len="med"/>
                      <a:tailEnd type="none" w="med" len="med"/>
                    </a:lnL>
                    <a:lnR w="9525" cap="flat" cmpd="sng" algn="ctr">
                      <a:solidFill>
                        <a:scrgbClr r="0" g="0" b="0"/>
                      </a:solidFill>
                      <a:prstDash val="solid"/>
                      <a:round/>
                      <a:headEnd type="none" w="med" len="med"/>
                      <a:tailEnd type="none" w="med" len="med"/>
                    </a:lnR>
                    <a:lnT w="9525" cap="flat" cmpd="sng" algn="ctr">
                      <a:solidFill>
                        <a:scrgbClr r="0" g="0" b="0"/>
                      </a:solidFill>
                      <a:prstDash val="solid"/>
                      <a:round/>
                      <a:headEnd type="none" w="med" len="med"/>
                      <a:tailEnd type="none" w="med" len="med"/>
                    </a:lnT>
                    <a:lnB w="9525" cap="flat" cmpd="sng" algn="ctr">
                      <a:solidFill>
                        <a:scrgbClr r="0" g="0" b="0"/>
                      </a:solidFill>
                      <a:prstDash val="solid"/>
                      <a:round/>
                      <a:headEnd type="none" w="med" len="med"/>
                      <a:tailEnd type="none" w="med" len="med"/>
                    </a:lnB>
                  </a:tcPr>
                </a:tc>
              </a:tr>
              <a:tr h="370840">
                <a:tc>
                  <a:txBody>
                    <a:bodyPr/>
                    <a:lstStyle/>
                    <a:p>
                      <a:r>
                        <a:rPr lang="en-US" sz="2400" dirty="0" smtClean="0"/>
                        <a:t>SAM</a:t>
                      </a:r>
                      <a:endParaRPr lang="en-US" sz="2400" dirty="0"/>
                    </a:p>
                  </a:txBody>
                  <a:tcPr>
                    <a:lnL w="9525" cap="flat" cmpd="sng" algn="ctr">
                      <a:solidFill>
                        <a:scrgbClr r="0" g="0" b="0"/>
                      </a:solidFill>
                      <a:prstDash val="solid"/>
                      <a:round/>
                      <a:headEnd type="none" w="med" len="med"/>
                      <a:tailEnd type="none" w="med" len="med"/>
                    </a:lnL>
                    <a:lnR w="9525" cap="flat" cmpd="sng" algn="ctr">
                      <a:solidFill>
                        <a:scrgbClr r="0" g="0" b="0"/>
                      </a:solidFill>
                      <a:prstDash val="solid"/>
                      <a:round/>
                      <a:headEnd type="none" w="med" len="med"/>
                      <a:tailEnd type="none" w="med" len="med"/>
                    </a:lnR>
                    <a:lnT w="9525" cap="flat" cmpd="sng" algn="ctr">
                      <a:solidFill>
                        <a:scrgbClr r="0" g="0" b="0"/>
                      </a:solidFill>
                      <a:prstDash val="solid"/>
                      <a:round/>
                      <a:headEnd type="none" w="med" len="med"/>
                      <a:tailEnd type="none" w="med" len="med"/>
                    </a:lnT>
                    <a:lnB w="9525" cap="flat" cmpd="sng" algn="ctr">
                      <a:solidFill>
                        <a:scrgbClr r="0" g="0" b="0"/>
                      </a:solidFill>
                      <a:prstDash val="solid"/>
                      <a:round/>
                      <a:headEnd type="none" w="med" len="med"/>
                      <a:tailEnd type="none" w="med" len="med"/>
                    </a:lnB>
                  </a:tcPr>
                </a:tc>
                <a:tc>
                  <a:txBody>
                    <a:bodyPr/>
                    <a:lstStyle/>
                    <a:p>
                      <a:r>
                        <a:rPr lang="en-US" sz="2400" dirty="0" smtClean="0"/>
                        <a:t>313 M</a:t>
                      </a:r>
                      <a:endParaRPr lang="en-US" sz="2400" dirty="0"/>
                    </a:p>
                  </a:txBody>
                  <a:tcPr>
                    <a:lnL w="9525" cap="flat" cmpd="sng" algn="ctr">
                      <a:solidFill>
                        <a:scrgbClr r="0" g="0" b="0"/>
                      </a:solidFill>
                      <a:prstDash val="solid"/>
                      <a:round/>
                      <a:headEnd type="none" w="med" len="med"/>
                      <a:tailEnd type="none" w="med" len="med"/>
                    </a:lnL>
                    <a:lnR w="9525" cap="flat" cmpd="sng" algn="ctr">
                      <a:solidFill>
                        <a:scrgbClr r="0" g="0" b="0"/>
                      </a:solidFill>
                      <a:prstDash val="solid"/>
                      <a:round/>
                      <a:headEnd type="none" w="med" len="med"/>
                      <a:tailEnd type="none" w="med" len="med"/>
                    </a:lnR>
                    <a:lnT w="9525" cap="flat" cmpd="sng" algn="ctr">
                      <a:solidFill>
                        <a:scrgbClr r="0" g="0" b="0"/>
                      </a:solidFill>
                      <a:prstDash val="solid"/>
                      <a:round/>
                      <a:headEnd type="none" w="med" len="med"/>
                      <a:tailEnd type="none" w="med" len="med"/>
                    </a:lnT>
                    <a:lnB w="9525" cap="flat" cmpd="sng" algn="ctr">
                      <a:solidFill>
                        <a:scrgbClr r="0" g="0" b="0"/>
                      </a:solidFill>
                      <a:prstDash val="solid"/>
                      <a:round/>
                      <a:headEnd type="none" w="med" len="med"/>
                      <a:tailEnd type="none" w="med" len="med"/>
                    </a:lnB>
                  </a:tcPr>
                </a:tc>
              </a:tr>
              <a:tr h="370840">
                <a:tc>
                  <a:txBody>
                    <a:bodyPr/>
                    <a:lstStyle/>
                    <a:p>
                      <a:r>
                        <a:rPr lang="en-US" sz="2400" dirty="0" smtClean="0"/>
                        <a:t>BAM</a:t>
                      </a:r>
                      <a:endParaRPr lang="en-US" sz="2400" dirty="0"/>
                    </a:p>
                  </a:txBody>
                  <a:tcPr>
                    <a:lnL w="9525" cap="flat" cmpd="sng" algn="ctr">
                      <a:solidFill>
                        <a:scrgbClr r="0" g="0" b="0"/>
                      </a:solidFill>
                      <a:prstDash val="solid"/>
                      <a:round/>
                      <a:headEnd type="none" w="med" len="med"/>
                      <a:tailEnd type="none" w="med" len="med"/>
                    </a:lnL>
                    <a:lnR w="9525" cap="flat" cmpd="sng" algn="ctr">
                      <a:solidFill>
                        <a:scrgbClr r="0" g="0" b="0"/>
                      </a:solidFill>
                      <a:prstDash val="solid"/>
                      <a:round/>
                      <a:headEnd type="none" w="med" len="med"/>
                      <a:tailEnd type="none" w="med" len="med"/>
                    </a:lnR>
                    <a:lnT w="9525" cap="flat" cmpd="sng" algn="ctr">
                      <a:solidFill>
                        <a:scrgbClr r="0" g="0" b="0"/>
                      </a:solidFill>
                      <a:prstDash val="solid"/>
                      <a:round/>
                      <a:headEnd type="none" w="med" len="med"/>
                      <a:tailEnd type="none" w="med" len="med"/>
                    </a:lnT>
                    <a:lnB w="9525" cap="flat" cmpd="sng" algn="ctr">
                      <a:solidFill>
                        <a:scrgbClr r="0" g="0" b="0"/>
                      </a:solidFill>
                      <a:prstDash val="solid"/>
                      <a:round/>
                      <a:headEnd type="none" w="med" len="med"/>
                      <a:tailEnd type="none" w="med" len="med"/>
                    </a:lnB>
                  </a:tcPr>
                </a:tc>
                <a:tc>
                  <a:txBody>
                    <a:bodyPr/>
                    <a:lstStyle/>
                    <a:p>
                      <a:r>
                        <a:rPr lang="en-US" sz="2400" dirty="0" smtClean="0"/>
                        <a:t>97 M</a:t>
                      </a:r>
                      <a:endParaRPr lang="en-US" sz="2400" dirty="0"/>
                    </a:p>
                  </a:txBody>
                  <a:tcPr>
                    <a:lnL w="9525" cap="flat" cmpd="sng" algn="ctr">
                      <a:solidFill>
                        <a:scrgbClr r="0" g="0" b="0"/>
                      </a:solidFill>
                      <a:prstDash val="solid"/>
                      <a:round/>
                      <a:headEnd type="none" w="med" len="med"/>
                      <a:tailEnd type="none" w="med" len="med"/>
                    </a:lnL>
                    <a:lnR w="9525" cap="flat" cmpd="sng" algn="ctr">
                      <a:solidFill>
                        <a:scrgbClr r="0" g="0" b="0"/>
                      </a:solidFill>
                      <a:prstDash val="solid"/>
                      <a:round/>
                      <a:headEnd type="none" w="med" len="med"/>
                      <a:tailEnd type="none" w="med" len="med"/>
                    </a:lnR>
                    <a:lnT w="9525" cap="flat" cmpd="sng" algn="ctr">
                      <a:solidFill>
                        <a:scrgbClr r="0" g="0" b="0"/>
                      </a:solidFill>
                      <a:prstDash val="solid"/>
                      <a:round/>
                      <a:headEnd type="none" w="med" len="med"/>
                      <a:tailEnd type="none" w="med" len="med"/>
                    </a:lnT>
                    <a:lnB w="9525" cap="flat" cmpd="sng" algn="ctr">
                      <a:solidFill>
                        <a:scrgbClr r="0" g="0" b="0"/>
                      </a:solidFill>
                      <a:prstDash val="solid"/>
                      <a:round/>
                      <a:headEnd type="none" w="med" len="med"/>
                      <a:tailEnd type="none" w="med" len="med"/>
                    </a:lnB>
                  </a:tcPr>
                </a:tc>
              </a:tr>
            </a:tbl>
          </a:graphicData>
        </a:graphic>
      </p:graphicFrame>
      <p:sp>
        <p:nvSpPr>
          <p:cNvPr id="6" name="TextBox 5"/>
          <p:cNvSpPr txBox="1"/>
          <p:nvPr/>
        </p:nvSpPr>
        <p:spPr>
          <a:xfrm>
            <a:off x="2379133" y="3650734"/>
            <a:ext cx="4578146" cy="461665"/>
          </a:xfrm>
          <a:prstGeom prst="rect">
            <a:avLst/>
          </a:prstGeom>
          <a:noFill/>
        </p:spPr>
        <p:txBody>
          <a:bodyPr wrap="none" rtlCol="0">
            <a:spAutoFit/>
          </a:bodyPr>
          <a:lstStyle/>
          <a:p>
            <a:r>
              <a:rPr lang="en-US" sz="2400" dirty="0" smtClean="0"/>
              <a:t>Table. File size of two example files</a:t>
            </a:r>
            <a:endParaRPr lang="en-US" sz="2400" dirty="0"/>
          </a:p>
        </p:txBody>
      </p:sp>
      <p:sp>
        <p:nvSpPr>
          <p:cNvPr id="5" name="Slide Number Placeholder 4"/>
          <p:cNvSpPr>
            <a:spLocks noGrp="1"/>
          </p:cNvSpPr>
          <p:nvPr>
            <p:ph type="sldNum" sz="quarter" idx="12"/>
          </p:nvPr>
        </p:nvSpPr>
        <p:spPr/>
        <p:txBody>
          <a:bodyPr/>
          <a:lstStyle/>
          <a:p>
            <a:fld id="{9DA039C4-C5F2-1743-BB7A-5D831266C61E}" type="slidenum">
              <a:rPr lang="en-US" smtClean="0"/>
              <a:t>29</a:t>
            </a:fld>
            <a:endParaRPr lang="en-US"/>
          </a:p>
        </p:txBody>
      </p:sp>
    </p:spTree>
    <p:extLst>
      <p:ext uri="{BB962C8B-B14F-4D97-AF65-F5344CB8AC3E}">
        <p14:creationId xmlns:p14="http://schemas.microsoft.com/office/powerpoint/2010/main" val="1344892455"/>
      </p:ext>
    </p:extLst>
  </p:cSld>
  <p:clrMapOvr>
    <a:masterClrMapping/>
  </p:clrMapOvr>
  <p:timing>
    <p:tnLst>
      <p:par>
        <p:cTn xmlns:p14="http://schemas.microsoft.com/office/powerpoint/2010/mai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Relationship among different algorithms</a:t>
            </a:r>
            <a:endParaRPr lang="en-US" dirty="0"/>
          </a:p>
        </p:txBody>
      </p:sp>
      <p:sp>
        <p:nvSpPr>
          <p:cNvPr id="5" name="TextBox 4"/>
          <p:cNvSpPr txBox="1"/>
          <p:nvPr/>
        </p:nvSpPr>
        <p:spPr>
          <a:xfrm>
            <a:off x="584200" y="6370711"/>
            <a:ext cx="4198585" cy="215444"/>
          </a:xfrm>
          <a:prstGeom prst="rect">
            <a:avLst/>
          </a:prstGeom>
          <a:noFill/>
        </p:spPr>
        <p:txBody>
          <a:bodyPr wrap="none" rtlCol="0">
            <a:spAutoFit/>
          </a:bodyPr>
          <a:lstStyle/>
          <a:p>
            <a:r>
              <a:rPr lang="en-US" sz="800" dirty="0" smtClean="0"/>
              <a:t>http://</a:t>
            </a:r>
            <a:r>
              <a:rPr lang="en-US" sz="800" dirty="0" err="1" smtClean="0"/>
              <a:t>evomicsorg.wpengine.netdna</a:t>
            </a:r>
            <a:r>
              <a:rPr lang="en-US" sz="800" dirty="0" err="1"/>
              <a:t>-cdn.com</a:t>
            </a:r>
            <a:r>
              <a:rPr lang="en-US" sz="800" dirty="0"/>
              <a:t>/</a:t>
            </a:r>
            <a:r>
              <a:rPr lang="en-US" sz="800" dirty="0" err="1"/>
              <a:t>wp</a:t>
            </a:r>
            <a:r>
              <a:rPr lang="en-US" sz="800" dirty="0"/>
              <a:t>-content/uploads/2014/01/alignCompare2.jpg</a:t>
            </a:r>
          </a:p>
        </p:txBody>
      </p:sp>
      <p:sp>
        <p:nvSpPr>
          <p:cNvPr id="3" name="TextBox 2"/>
          <p:cNvSpPr txBox="1"/>
          <p:nvPr/>
        </p:nvSpPr>
        <p:spPr>
          <a:xfrm>
            <a:off x="3093238" y="5278564"/>
            <a:ext cx="3379094" cy="523220"/>
          </a:xfrm>
          <a:prstGeom prst="rect">
            <a:avLst/>
          </a:prstGeom>
          <a:solidFill>
            <a:schemeClr val="bg1">
              <a:lumMod val="75000"/>
            </a:schemeClr>
          </a:solidFill>
          <a:ln>
            <a:noFill/>
          </a:ln>
        </p:spPr>
        <p:txBody>
          <a:bodyPr wrap="square" rtlCol="0">
            <a:spAutoFit/>
          </a:bodyPr>
          <a:lstStyle/>
          <a:p>
            <a:r>
              <a:rPr lang="en-US" sz="1400" dirty="0" smtClean="0">
                <a:solidFill>
                  <a:srgbClr val="FF0000"/>
                </a:solidFill>
              </a:rPr>
              <a:t>Long sequences             </a:t>
            </a:r>
            <a:r>
              <a:rPr lang="en-US" sz="1400" dirty="0" smtClean="0">
                <a:solidFill>
                  <a:srgbClr val="0000FF"/>
                </a:solidFill>
              </a:rPr>
              <a:t>Short reads</a:t>
            </a:r>
          </a:p>
          <a:p>
            <a:r>
              <a:rPr lang="en-US" sz="1400" dirty="0" smtClean="0">
                <a:solidFill>
                  <a:srgbClr val="FFFF00"/>
                </a:solidFill>
              </a:rPr>
              <a:t>Pairwise heuristic          </a:t>
            </a:r>
            <a:r>
              <a:rPr lang="en-US" sz="1400" dirty="0" smtClean="0">
                <a:solidFill>
                  <a:srgbClr val="008000"/>
                </a:solidFill>
              </a:rPr>
              <a:t>Sensitive aligners</a:t>
            </a:r>
            <a:endParaRPr lang="en-US" sz="1400" dirty="0">
              <a:solidFill>
                <a:srgbClr val="008000"/>
              </a:solidFill>
            </a:endParaRPr>
          </a:p>
        </p:txBody>
      </p:sp>
      <p:pic>
        <p:nvPicPr>
          <p:cNvPr id="6" name="Picture 5" descr="Screenshot 2016-03-01 10.22.25.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777118" y="1235189"/>
            <a:ext cx="6011333" cy="3919740"/>
          </a:xfrm>
          <a:prstGeom prst="rect">
            <a:avLst/>
          </a:prstGeom>
        </p:spPr>
      </p:pic>
      <p:sp>
        <p:nvSpPr>
          <p:cNvPr id="4" name="Slide Number Placeholder 3"/>
          <p:cNvSpPr>
            <a:spLocks noGrp="1"/>
          </p:cNvSpPr>
          <p:nvPr>
            <p:ph type="sldNum" sz="quarter" idx="12"/>
          </p:nvPr>
        </p:nvSpPr>
        <p:spPr/>
        <p:txBody>
          <a:bodyPr/>
          <a:lstStyle/>
          <a:p>
            <a:fld id="{9DA039C4-C5F2-1743-BB7A-5D831266C61E}" type="slidenum">
              <a:rPr lang="en-US" smtClean="0"/>
              <a:t>3</a:t>
            </a:fld>
            <a:endParaRPr lang="en-US"/>
          </a:p>
        </p:txBody>
      </p:sp>
    </p:spTree>
    <p:extLst>
      <p:ext uri="{BB962C8B-B14F-4D97-AF65-F5344CB8AC3E}">
        <p14:creationId xmlns:p14="http://schemas.microsoft.com/office/powerpoint/2010/main" val="3278158772"/>
      </p:ext>
    </p:extLst>
  </p:cSld>
  <p:clrMapOvr>
    <a:masterClrMapping/>
  </p:clrMapOvr>
  <p:timing>
    <p:tnLst>
      <p:par>
        <p:cTn xmlns:p14="http://schemas.microsoft.com/office/powerpoint/2010/mai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SAMtools</a:t>
            </a:r>
            <a:endParaRPr lang="en-US" dirty="0"/>
          </a:p>
        </p:txBody>
      </p:sp>
      <p:sp>
        <p:nvSpPr>
          <p:cNvPr id="3" name="Content Placeholder 2"/>
          <p:cNvSpPr>
            <a:spLocks noGrp="1"/>
          </p:cNvSpPr>
          <p:nvPr>
            <p:ph idx="1"/>
          </p:nvPr>
        </p:nvSpPr>
        <p:spPr>
          <a:xfrm>
            <a:off x="457200" y="1144152"/>
            <a:ext cx="8229600" cy="1307524"/>
          </a:xfrm>
        </p:spPr>
        <p:txBody>
          <a:bodyPr/>
          <a:lstStyle/>
          <a:p>
            <a:r>
              <a:rPr lang="en-US" dirty="0" err="1"/>
              <a:t>SAMtools</a:t>
            </a:r>
            <a:r>
              <a:rPr lang="en-US" dirty="0"/>
              <a:t> is a popular open-source </a:t>
            </a:r>
            <a:r>
              <a:rPr lang="en-US" dirty="0" smtClean="0"/>
              <a:t>software package for sequence alignment manipulation. It is a reliable tool for almost all </a:t>
            </a:r>
            <a:r>
              <a:rPr lang="en-US" dirty="0" err="1" smtClean="0"/>
              <a:t>bioinformatists</a:t>
            </a:r>
            <a:r>
              <a:rPr lang="en-US" dirty="0" smtClean="0"/>
              <a:t> who work on NGS data.</a:t>
            </a:r>
            <a:endParaRPr lang="en-US" dirty="0"/>
          </a:p>
        </p:txBody>
      </p:sp>
      <p:sp>
        <p:nvSpPr>
          <p:cNvPr id="5" name="TextBox 4"/>
          <p:cNvSpPr txBox="1"/>
          <p:nvPr/>
        </p:nvSpPr>
        <p:spPr>
          <a:xfrm>
            <a:off x="152401" y="2735891"/>
            <a:ext cx="4224867" cy="3231653"/>
          </a:xfrm>
          <a:prstGeom prst="rect">
            <a:avLst/>
          </a:prstGeom>
          <a:noFill/>
        </p:spPr>
        <p:txBody>
          <a:bodyPr wrap="square" rtlCol="0">
            <a:spAutoFit/>
          </a:bodyPr>
          <a:lstStyle/>
          <a:p>
            <a:r>
              <a:rPr lang="en-US" sz="1200" dirty="0" smtClean="0">
                <a:latin typeface="Courier"/>
                <a:cs typeface="Courier"/>
              </a:rPr>
              <a:t>-</a:t>
            </a:r>
            <a:r>
              <a:rPr lang="en-US" sz="1200" dirty="0">
                <a:latin typeface="Courier"/>
                <a:cs typeface="Courier"/>
              </a:rPr>
              <a:t>- indexing</a:t>
            </a:r>
          </a:p>
          <a:p>
            <a:r>
              <a:rPr lang="en-US" sz="1200" dirty="0" smtClean="0">
                <a:latin typeface="Courier"/>
                <a:cs typeface="Courier"/>
              </a:rPr>
              <a:t>   </a:t>
            </a:r>
            <a:r>
              <a:rPr lang="en-US" sz="1200" dirty="0" err="1" smtClean="0">
                <a:latin typeface="Courier"/>
                <a:cs typeface="Courier"/>
              </a:rPr>
              <a:t>faidx</a:t>
            </a:r>
            <a:r>
              <a:rPr lang="en-US" sz="1200" dirty="0" smtClean="0">
                <a:latin typeface="Courier"/>
                <a:cs typeface="Courier"/>
              </a:rPr>
              <a:t>       </a:t>
            </a:r>
            <a:r>
              <a:rPr lang="en-US" sz="1200" dirty="0">
                <a:latin typeface="Courier"/>
                <a:cs typeface="Courier"/>
              </a:rPr>
              <a:t>index/extract FASTA</a:t>
            </a:r>
          </a:p>
          <a:p>
            <a:r>
              <a:rPr lang="en-US" sz="1200" dirty="0" smtClean="0">
                <a:latin typeface="Courier"/>
                <a:cs typeface="Courier"/>
              </a:rPr>
              <a:t>   index       </a:t>
            </a:r>
            <a:r>
              <a:rPr lang="en-US" sz="1200" dirty="0">
                <a:latin typeface="Courier"/>
                <a:cs typeface="Courier"/>
              </a:rPr>
              <a:t>index alignment</a:t>
            </a:r>
          </a:p>
          <a:p>
            <a:r>
              <a:rPr lang="en-US" sz="1200" dirty="0" smtClean="0">
                <a:latin typeface="Courier"/>
                <a:cs typeface="Courier"/>
              </a:rPr>
              <a:t>-</a:t>
            </a:r>
            <a:r>
              <a:rPr lang="en-US" sz="1200" dirty="0">
                <a:latin typeface="Courier"/>
                <a:cs typeface="Courier"/>
              </a:rPr>
              <a:t>- editing</a:t>
            </a:r>
          </a:p>
          <a:p>
            <a:r>
              <a:rPr lang="en-US" sz="1200" dirty="0" smtClean="0">
                <a:latin typeface="Courier"/>
                <a:cs typeface="Courier"/>
              </a:rPr>
              <a:t>   </a:t>
            </a:r>
            <a:r>
              <a:rPr lang="en-US" sz="1200" dirty="0" err="1" smtClean="0">
                <a:latin typeface="Courier"/>
                <a:cs typeface="Courier"/>
              </a:rPr>
              <a:t>calmd</a:t>
            </a:r>
            <a:r>
              <a:rPr lang="en-US" sz="1200" dirty="0" smtClean="0">
                <a:latin typeface="Courier"/>
                <a:cs typeface="Courier"/>
              </a:rPr>
              <a:t>       </a:t>
            </a:r>
            <a:r>
              <a:rPr lang="en-US" sz="1200" dirty="0">
                <a:latin typeface="Courier"/>
                <a:cs typeface="Courier"/>
              </a:rPr>
              <a:t>recalculate </a:t>
            </a:r>
            <a:r>
              <a:rPr lang="en-US" sz="1200" dirty="0" smtClean="0">
                <a:latin typeface="Courier"/>
                <a:cs typeface="Courier"/>
              </a:rPr>
              <a:t>...</a:t>
            </a:r>
            <a:endParaRPr lang="en-US" sz="1200" dirty="0">
              <a:latin typeface="Courier"/>
              <a:cs typeface="Courier"/>
            </a:endParaRPr>
          </a:p>
          <a:p>
            <a:r>
              <a:rPr lang="en-US" sz="1200" dirty="0" smtClean="0">
                <a:latin typeface="Courier"/>
                <a:cs typeface="Courier"/>
              </a:rPr>
              <a:t>   </a:t>
            </a:r>
            <a:r>
              <a:rPr lang="en-US" sz="1200" dirty="0" err="1" smtClean="0">
                <a:latin typeface="Courier"/>
                <a:cs typeface="Courier"/>
              </a:rPr>
              <a:t>fixmate</a:t>
            </a:r>
            <a:r>
              <a:rPr lang="en-US" sz="1200" dirty="0" smtClean="0">
                <a:latin typeface="Courier"/>
                <a:cs typeface="Courier"/>
              </a:rPr>
              <a:t>     </a:t>
            </a:r>
            <a:r>
              <a:rPr lang="en-US" sz="1200" dirty="0">
                <a:latin typeface="Courier"/>
                <a:cs typeface="Courier"/>
              </a:rPr>
              <a:t>fix mate information</a:t>
            </a:r>
          </a:p>
          <a:p>
            <a:r>
              <a:rPr lang="en-US" sz="1200" dirty="0" smtClean="0">
                <a:latin typeface="Courier"/>
                <a:cs typeface="Courier"/>
              </a:rPr>
              <a:t>   </a:t>
            </a:r>
            <a:r>
              <a:rPr lang="en-US" sz="1200" dirty="0" err="1" smtClean="0">
                <a:latin typeface="Courier"/>
                <a:cs typeface="Courier"/>
              </a:rPr>
              <a:t>reheader</a:t>
            </a:r>
            <a:r>
              <a:rPr lang="en-US" sz="1200" dirty="0" smtClean="0">
                <a:latin typeface="Courier"/>
                <a:cs typeface="Courier"/>
              </a:rPr>
              <a:t>    </a:t>
            </a:r>
            <a:r>
              <a:rPr lang="en-US" sz="1200" dirty="0">
                <a:latin typeface="Courier"/>
                <a:cs typeface="Courier"/>
              </a:rPr>
              <a:t>replace BAM header</a:t>
            </a:r>
          </a:p>
          <a:p>
            <a:r>
              <a:rPr lang="en-US" sz="1200" dirty="0" smtClean="0">
                <a:latin typeface="Courier"/>
                <a:cs typeface="Courier"/>
              </a:rPr>
              <a:t>   </a:t>
            </a:r>
            <a:r>
              <a:rPr lang="en-US" sz="1200" dirty="0" err="1" smtClean="0">
                <a:latin typeface="Courier"/>
                <a:cs typeface="Courier"/>
              </a:rPr>
              <a:t>rmdup</a:t>
            </a:r>
            <a:r>
              <a:rPr lang="en-US" sz="1200" dirty="0" smtClean="0">
                <a:latin typeface="Courier"/>
                <a:cs typeface="Courier"/>
              </a:rPr>
              <a:t>       </a:t>
            </a:r>
            <a:r>
              <a:rPr lang="en-US" sz="1200" dirty="0">
                <a:latin typeface="Courier"/>
                <a:cs typeface="Courier"/>
              </a:rPr>
              <a:t>remove PCR duplicates</a:t>
            </a:r>
          </a:p>
          <a:p>
            <a:r>
              <a:rPr lang="en-US" sz="1200" dirty="0" smtClean="0">
                <a:latin typeface="Courier"/>
                <a:cs typeface="Courier"/>
              </a:rPr>
              <a:t>   </a:t>
            </a:r>
            <a:r>
              <a:rPr lang="en-US" sz="1200" dirty="0" err="1" smtClean="0">
                <a:latin typeface="Courier"/>
                <a:cs typeface="Courier"/>
              </a:rPr>
              <a:t>targetcut</a:t>
            </a:r>
            <a:r>
              <a:rPr lang="en-US" sz="1200" dirty="0" smtClean="0">
                <a:latin typeface="Courier"/>
                <a:cs typeface="Courier"/>
              </a:rPr>
              <a:t>   </a:t>
            </a:r>
            <a:r>
              <a:rPr lang="en-US" sz="1200" dirty="0">
                <a:latin typeface="Courier"/>
                <a:cs typeface="Courier"/>
              </a:rPr>
              <a:t>cut </a:t>
            </a:r>
            <a:r>
              <a:rPr lang="en-US" sz="1200" dirty="0" err="1">
                <a:latin typeface="Courier"/>
                <a:cs typeface="Courier"/>
              </a:rPr>
              <a:t>fosmid</a:t>
            </a:r>
            <a:r>
              <a:rPr lang="en-US" sz="1200" dirty="0">
                <a:latin typeface="Courier"/>
                <a:cs typeface="Courier"/>
              </a:rPr>
              <a:t> </a:t>
            </a:r>
            <a:r>
              <a:rPr lang="en-US" sz="1200" dirty="0" smtClean="0">
                <a:latin typeface="Courier"/>
                <a:cs typeface="Courier"/>
              </a:rPr>
              <a:t>regions</a:t>
            </a:r>
            <a:endParaRPr lang="en-US" sz="1200" dirty="0">
              <a:latin typeface="Courier"/>
              <a:cs typeface="Courier"/>
            </a:endParaRPr>
          </a:p>
          <a:p>
            <a:r>
              <a:rPr lang="en-US" sz="1200" dirty="0" smtClean="0">
                <a:latin typeface="Courier"/>
                <a:cs typeface="Courier"/>
              </a:rPr>
              <a:t>-</a:t>
            </a:r>
            <a:r>
              <a:rPr lang="en-US" sz="1200" dirty="0">
                <a:latin typeface="Courier"/>
                <a:cs typeface="Courier"/>
              </a:rPr>
              <a:t>- file operations</a:t>
            </a:r>
          </a:p>
          <a:p>
            <a:r>
              <a:rPr lang="en-US" sz="1200" dirty="0" smtClean="0">
                <a:latin typeface="Courier"/>
                <a:cs typeface="Courier"/>
              </a:rPr>
              <a:t>   </a:t>
            </a:r>
            <a:r>
              <a:rPr lang="en-US" sz="1200" dirty="0" err="1" smtClean="0">
                <a:latin typeface="Courier"/>
                <a:cs typeface="Courier"/>
              </a:rPr>
              <a:t>bamshuf</a:t>
            </a:r>
            <a:r>
              <a:rPr lang="en-US" sz="1200" dirty="0" smtClean="0">
                <a:latin typeface="Courier"/>
                <a:cs typeface="Courier"/>
              </a:rPr>
              <a:t>     </a:t>
            </a:r>
            <a:r>
              <a:rPr lang="en-US" sz="1200" dirty="0">
                <a:latin typeface="Courier"/>
                <a:cs typeface="Courier"/>
              </a:rPr>
              <a:t>shuffle and group </a:t>
            </a:r>
            <a:r>
              <a:rPr lang="en-US" sz="1200" dirty="0" smtClean="0">
                <a:latin typeface="Courier"/>
                <a:cs typeface="Courier"/>
              </a:rPr>
              <a:t>...</a:t>
            </a:r>
            <a:endParaRPr lang="en-US" sz="1200" dirty="0">
              <a:latin typeface="Courier"/>
              <a:cs typeface="Courier"/>
            </a:endParaRPr>
          </a:p>
          <a:p>
            <a:r>
              <a:rPr lang="en-US" sz="1200" dirty="0">
                <a:latin typeface="Courier"/>
                <a:cs typeface="Courier"/>
              </a:rPr>
              <a:t> </a:t>
            </a:r>
            <a:r>
              <a:rPr lang="en-US" sz="1200" dirty="0" smtClean="0">
                <a:latin typeface="Courier"/>
                <a:cs typeface="Courier"/>
              </a:rPr>
              <a:t>  cat         </a:t>
            </a:r>
            <a:r>
              <a:rPr lang="en-US" sz="1200" dirty="0">
                <a:latin typeface="Courier"/>
                <a:cs typeface="Courier"/>
              </a:rPr>
              <a:t>concatenate BAMs</a:t>
            </a:r>
          </a:p>
          <a:p>
            <a:r>
              <a:rPr lang="en-US" sz="1200" dirty="0">
                <a:latin typeface="Courier"/>
                <a:cs typeface="Courier"/>
              </a:rPr>
              <a:t> </a:t>
            </a:r>
            <a:r>
              <a:rPr lang="en-US" sz="1200" dirty="0" smtClean="0">
                <a:latin typeface="Courier"/>
                <a:cs typeface="Courier"/>
              </a:rPr>
              <a:t>  merge       </a:t>
            </a:r>
            <a:r>
              <a:rPr lang="en-US" sz="1200" dirty="0">
                <a:latin typeface="Courier"/>
                <a:cs typeface="Courier"/>
              </a:rPr>
              <a:t>merge sorted alignments</a:t>
            </a:r>
          </a:p>
          <a:p>
            <a:r>
              <a:rPr lang="en-US" sz="1200" dirty="0">
                <a:latin typeface="Courier"/>
                <a:cs typeface="Courier"/>
              </a:rPr>
              <a:t> </a:t>
            </a:r>
            <a:r>
              <a:rPr lang="en-US" sz="1200" dirty="0" smtClean="0">
                <a:latin typeface="Courier"/>
                <a:cs typeface="Courier"/>
              </a:rPr>
              <a:t>  </a:t>
            </a:r>
            <a:r>
              <a:rPr lang="en-US" sz="1200" dirty="0" err="1" smtClean="0">
                <a:latin typeface="Courier"/>
                <a:cs typeface="Courier"/>
              </a:rPr>
              <a:t>mpileup</a:t>
            </a:r>
            <a:r>
              <a:rPr lang="en-US" sz="1200" dirty="0" smtClean="0">
                <a:latin typeface="Courier"/>
                <a:cs typeface="Courier"/>
              </a:rPr>
              <a:t>     </a:t>
            </a:r>
            <a:r>
              <a:rPr lang="en-US" sz="1200" dirty="0">
                <a:latin typeface="Courier"/>
                <a:cs typeface="Courier"/>
              </a:rPr>
              <a:t>multi-way pileup</a:t>
            </a:r>
          </a:p>
          <a:p>
            <a:r>
              <a:rPr lang="en-US" sz="1200" dirty="0">
                <a:latin typeface="Courier"/>
                <a:cs typeface="Courier"/>
              </a:rPr>
              <a:t> </a:t>
            </a:r>
            <a:r>
              <a:rPr lang="en-US" sz="1200" dirty="0" smtClean="0">
                <a:latin typeface="Courier"/>
                <a:cs typeface="Courier"/>
              </a:rPr>
              <a:t>  sort        </a:t>
            </a:r>
            <a:r>
              <a:rPr lang="en-US" sz="1200" dirty="0">
                <a:latin typeface="Courier"/>
                <a:cs typeface="Courier"/>
              </a:rPr>
              <a:t>sort alignment file</a:t>
            </a:r>
          </a:p>
          <a:p>
            <a:r>
              <a:rPr lang="en-US" sz="1200" dirty="0">
                <a:latin typeface="Courier"/>
                <a:cs typeface="Courier"/>
              </a:rPr>
              <a:t> </a:t>
            </a:r>
            <a:r>
              <a:rPr lang="en-US" sz="1200" dirty="0" smtClean="0">
                <a:latin typeface="Courier"/>
                <a:cs typeface="Courier"/>
              </a:rPr>
              <a:t>  split       </a:t>
            </a:r>
            <a:r>
              <a:rPr lang="en-US" sz="1200" dirty="0">
                <a:latin typeface="Courier"/>
                <a:cs typeface="Courier"/>
              </a:rPr>
              <a:t>splits a file by read group</a:t>
            </a:r>
          </a:p>
          <a:p>
            <a:r>
              <a:rPr lang="en-US" sz="1200" dirty="0">
                <a:latin typeface="Courier"/>
                <a:cs typeface="Courier"/>
              </a:rPr>
              <a:t> </a:t>
            </a:r>
            <a:r>
              <a:rPr lang="en-US" sz="1200" dirty="0" smtClean="0">
                <a:latin typeface="Courier"/>
                <a:cs typeface="Courier"/>
              </a:rPr>
              <a:t>  bam2fq      </a:t>
            </a:r>
            <a:r>
              <a:rPr lang="en-US" sz="1200" dirty="0">
                <a:latin typeface="Courier"/>
                <a:cs typeface="Courier"/>
              </a:rPr>
              <a:t>converts a BAM to a </a:t>
            </a:r>
            <a:r>
              <a:rPr lang="en-US" sz="1200" dirty="0" smtClean="0">
                <a:latin typeface="Courier"/>
                <a:cs typeface="Courier"/>
              </a:rPr>
              <a:t>FASTQ</a:t>
            </a:r>
            <a:endParaRPr lang="en-US" sz="1200" dirty="0">
              <a:latin typeface="Courier"/>
              <a:cs typeface="Courier"/>
            </a:endParaRPr>
          </a:p>
        </p:txBody>
      </p:sp>
      <p:sp>
        <p:nvSpPr>
          <p:cNvPr id="6" name="TextBox 5"/>
          <p:cNvSpPr txBox="1"/>
          <p:nvPr/>
        </p:nvSpPr>
        <p:spPr>
          <a:xfrm>
            <a:off x="4487332" y="2735891"/>
            <a:ext cx="4555067" cy="2308324"/>
          </a:xfrm>
          <a:prstGeom prst="rect">
            <a:avLst/>
          </a:prstGeom>
          <a:noFill/>
        </p:spPr>
        <p:txBody>
          <a:bodyPr wrap="square" rtlCol="0">
            <a:spAutoFit/>
          </a:bodyPr>
          <a:lstStyle/>
          <a:p>
            <a:r>
              <a:rPr lang="en-US" sz="1200" dirty="0">
                <a:latin typeface="Courier"/>
                <a:cs typeface="Courier"/>
              </a:rPr>
              <a:t>-- stats</a:t>
            </a:r>
          </a:p>
          <a:p>
            <a:r>
              <a:rPr lang="en-US" sz="1200" dirty="0">
                <a:latin typeface="Courier"/>
                <a:cs typeface="Courier"/>
              </a:rPr>
              <a:t>   </a:t>
            </a:r>
            <a:r>
              <a:rPr lang="en-US" sz="1200" dirty="0" err="1" smtClean="0">
                <a:latin typeface="Courier"/>
                <a:cs typeface="Courier"/>
              </a:rPr>
              <a:t>bedcov</a:t>
            </a:r>
            <a:r>
              <a:rPr lang="en-US" sz="1200" dirty="0" smtClean="0">
                <a:latin typeface="Courier"/>
                <a:cs typeface="Courier"/>
              </a:rPr>
              <a:t>      </a:t>
            </a:r>
            <a:r>
              <a:rPr lang="en-US" sz="1200" dirty="0">
                <a:latin typeface="Courier"/>
                <a:cs typeface="Courier"/>
              </a:rPr>
              <a:t>read depth per BED region</a:t>
            </a:r>
          </a:p>
          <a:p>
            <a:r>
              <a:rPr lang="en-US" sz="1200" dirty="0">
                <a:latin typeface="Courier"/>
                <a:cs typeface="Courier"/>
              </a:rPr>
              <a:t>   </a:t>
            </a:r>
            <a:r>
              <a:rPr lang="en-US" sz="1200" dirty="0" smtClean="0">
                <a:latin typeface="Courier"/>
                <a:cs typeface="Courier"/>
              </a:rPr>
              <a:t>depth       </a:t>
            </a:r>
            <a:r>
              <a:rPr lang="en-US" sz="1200" dirty="0">
                <a:latin typeface="Courier"/>
                <a:cs typeface="Courier"/>
              </a:rPr>
              <a:t>compute the depth</a:t>
            </a:r>
          </a:p>
          <a:p>
            <a:r>
              <a:rPr lang="en-US" sz="1200" dirty="0">
                <a:latin typeface="Courier"/>
                <a:cs typeface="Courier"/>
              </a:rPr>
              <a:t>   </a:t>
            </a:r>
            <a:r>
              <a:rPr lang="en-US" sz="1200" dirty="0" err="1" smtClean="0">
                <a:latin typeface="Courier"/>
                <a:cs typeface="Courier"/>
              </a:rPr>
              <a:t>flagstat</a:t>
            </a:r>
            <a:r>
              <a:rPr lang="en-US" sz="1200" dirty="0" smtClean="0">
                <a:latin typeface="Courier"/>
                <a:cs typeface="Courier"/>
              </a:rPr>
              <a:t>    </a:t>
            </a:r>
            <a:r>
              <a:rPr lang="en-US" sz="1200" dirty="0">
                <a:latin typeface="Courier"/>
                <a:cs typeface="Courier"/>
              </a:rPr>
              <a:t>simple stats</a:t>
            </a:r>
          </a:p>
          <a:p>
            <a:r>
              <a:rPr lang="en-US" sz="1200" dirty="0">
                <a:latin typeface="Courier"/>
                <a:cs typeface="Courier"/>
              </a:rPr>
              <a:t>   </a:t>
            </a:r>
            <a:r>
              <a:rPr lang="en-US" sz="1200" dirty="0" err="1" smtClean="0">
                <a:latin typeface="Courier"/>
                <a:cs typeface="Courier"/>
              </a:rPr>
              <a:t>idxstats</a:t>
            </a:r>
            <a:r>
              <a:rPr lang="en-US" sz="1200" dirty="0" smtClean="0">
                <a:latin typeface="Courier"/>
                <a:cs typeface="Courier"/>
              </a:rPr>
              <a:t>    </a:t>
            </a:r>
            <a:r>
              <a:rPr lang="en-US" sz="1200" dirty="0">
                <a:latin typeface="Courier"/>
                <a:cs typeface="Courier"/>
              </a:rPr>
              <a:t>BAM index stats</a:t>
            </a:r>
          </a:p>
          <a:p>
            <a:r>
              <a:rPr lang="en-US" sz="1200" dirty="0">
                <a:latin typeface="Courier"/>
                <a:cs typeface="Courier"/>
              </a:rPr>
              <a:t>   </a:t>
            </a:r>
            <a:r>
              <a:rPr lang="en-US" sz="1200" dirty="0" smtClean="0">
                <a:latin typeface="Courier"/>
                <a:cs typeface="Courier"/>
              </a:rPr>
              <a:t>phase       </a:t>
            </a:r>
            <a:r>
              <a:rPr lang="en-US" sz="1200" dirty="0">
                <a:latin typeface="Courier"/>
                <a:cs typeface="Courier"/>
              </a:rPr>
              <a:t>phase heterozygotes</a:t>
            </a:r>
          </a:p>
          <a:p>
            <a:r>
              <a:rPr lang="en-US" sz="1200" dirty="0">
                <a:latin typeface="Courier"/>
                <a:cs typeface="Courier"/>
              </a:rPr>
              <a:t>   </a:t>
            </a:r>
            <a:r>
              <a:rPr lang="en-US" sz="1200" dirty="0" smtClean="0">
                <a:latin typeface="Courier"/>
                <a:cs typeface="Courier"/>
              </a:rPr>
              <a:t>stats       </a:t>
            </a:r>
            <a:r>
              <a:rPr lang="en-US" sz="1200" dirty="0">
                <a:latin typeface="Courier"/>
                <a:cs typeface="Courier"/>
              </a:rPr>
              <a:t>generate stats (former </a:t>
            </a:r>
            <a:r>
              <a:rPr lang="en-US" sz="1200" dirty="0" err="1">
                <a:latin typeface="Courier"/>
                <a:cs typeface="Courier"/>
              </a:rPr>
              <a:t>bamcheck</a:t>
            </a:r>
            <a:r>
              <a:rPr lang="en-US" sz="1200" dirty="0">
                <a:latin typeface="Courier"/>
                <a:cs typeface="Courier"/>
              </a:rPr>
              <a:t>)</a:t>
            </a:r>
          </a:p>
          <a:p>
            <a:r>
              <a:rPr lang="en-US" sz="1200" dirty="0" smtClean="0">
                <a:latin typeface="Courier"/>
                <a:cs typeface="Courier"/>
              </a:rPr>
              <a:t>-</a:t>
            </a:r>
            <a:r>
              <a:rPr lang="en-US" sz="1200" dirty="0">
                <a:latin typeface="Courier"/>
                <a:cs typeface="Courier"/>
              </a:rPr>
              <a:t>- viewing</a:t>
            </a:r>
          </a:p>
          <a:p>
            <a:r>
              <a:rPr lang="en-US" sz="1200" dirty="0">
                <a:latin typeface="Courier"/>
                <a:cs typeface="Courier"/>
              </a:rPr>
              <a:t>   </a:t>
            </a:r>
            <a:r>
              <a:rPr lang="en-US" sz="1200" dirty="0" smtClean="0">
                <a:latin typeface="Courier"/>
                <a:cs typeface="Courier"/>
              </a:rPr>
              <a:t>flags       </a:t>
            </a:r>
            <a:r>
              <a:rPr lang="en-US" sz="1200" dirty="0">
                <a:latin typeface="Courier"/>
                <a:cs typeface="Courier"/>
              </a:rPr>
              <a:t>explain BAM flags</a:t>
            </a:r>
          </a:p>
          <a:p>
            <a:r>
              <a:rPr lang="en-US" sz="1200" dirty="0">
                <a:latin typeface="Courier"/>
                <a:cs typeface="Courier"/>
              </a:rPr>
              <a:t>   </a:t>
            </a:r>
            <a:r>
              <a:rPr lang="en-US" sz="1200" dirty="0" err="1" smtClean="0">
                <a:latin typeface="Courier"/>
                <a:cs typeface="Courier"/>
              </a:rPr>
              <a:t>tview</a:t>
            </a:r>
            <a:r>
              <a:rPr lang="en-US" sz="1200" dirty="0" smtClean="0">
                <a:latin typeface="Courier"/>
                <a:cs typeface="Courier"/>
              </a:rPr>
              <a:t>       </a:t>
            </a:r>
            <a:r>
              <a:rPr lang="en-US" sz="1200" dirty="0">
                <a:latin typeface="Courier"/>
                <a:cs typeface="Courier"/>
              </a:rPr>
              <a:t>text alignment viewer</a:t>
            </a:r>
          </a:p>
          <a:p>
            <a:r>
              <a:rPr lang="en-US" sz="1200" dirty="0">
                <a:latin typeface="Courier"/>
                <a:cs typeface="Courier"/>
              </a:rPr>
              <a:t>   </a:t>
            </a:r>
            <a:r>
              <a:rPr lang="en-US" sz="1200" dirty="0" smtClean="0">
                <a:latin typeface="Courier"/>
                <a:cs typeface="Courier"/>
              </a:rPr>
              <a:t>view        </a:t>
            </a:r>
            <a:r>
              <a:rPr lang="en-US" sz="1200" dirty="0">
                <a:latin typeface="Courier"/>
                <a:cs typeface="Courier"/>
              </a:rPr>
              <a:t>SAM&lt;-&gt;BAM&lt;-&gt;CRAM conversion </a:t>
            </a:r>
          </a:p>
          <a:p>
            <a:endParaRPr lang="en-US" sz="1200" dirty="0">
              <a:latin typeface="Courier"/>
              <a:cs typeface="Courier"/>
            </a:endParaRPr>
          </a:p>
        </p:txBody>
      </p:sp>
      <p:sp>
        <p:nvSpPr>
          <p:cNvPr id="4" name="Slide Number Placeholder 3"/>
          <p:cNvSpPr>
            <a:spLocks noGrp="1"/>
          </p:cNvSpPr>
          <p:nvPr>
            <p:ph type="sldNum" sz="quarter" idx="12"/>
          </p:nvPr>
        </p:nvSpPr>
        <p:spPr/>
        <p:txBody>
          <a:bodyPr/>
          <a:lstStyle/>
          <a:p>
            <a:fld id="{9DA039C4-C5F2-1743-BB7A-5D831266C61E}" type="slidenum">
              <a:rPr lang="en-US" smtClean="0"/>
              <a:t>30</a:t>
            </a:fld>
            <a:endParaRPr lang="en-US"/>
          </a:p>
        </p:txBody>
      </p:sp>
    </p:spTree>
    <p:extLst>
      <p:ext uri="{BB962C8B-B14F-4D97-AF65-F5344CB8AC3E}">
        <p14:creationId xmlns:p14="http://schemas.microsoft.com/office/powerpoint/2010/main" val="16215924"/>
      </p:ext>
    </p:extLst>
  </p:cSld>
  <p:clrMapOvr>
    <a:masterClrMapping/>
  </p:clrMapOvr>
  <p:timing>
    <p:tnLst>
      <p:par>
        <p:cTn xmlns:p14="http://schemas.microsoft.com/office/powerpoint/2010/mai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a:t>
            </a:r>
            <a:r>
              <a:rPr lang="en-US" dirty="0" smtClean="0"/>
              <a:t>onversion between SAM and BAM</a:t>
            </a:r>
            <a:endParaRPr lang="en-US" dirty="0"/>
          </a:p>
        </p:txBody>
      </p:sp>
      <p:sp>
        <p:nvSpPr>
          <p:cNvPr id="3" name="Content Placeholder 2"/>
          <p:cNvSpPr>
            <a:spLocks noGrp="1"/>
          </p:cNvSpPr>
          <p:nvPr>
            <p:ph idx="1"/>
          </p:nvPr>
        </p:nvSpPr>
        <p:spPr>
          <a:xfrm>
            <a:off x="575733" y="1127469"/>
            <a:ext cx="8229600" cy="5341064"/>
          </a:xfrm>
        </p:spPr>
        <p:txBody>
          <a:bodyPr/>
          <a:lstStyle/>
          <a:p>
            <a:pPr marL="0" indent="0">
              <a:buNone/>
            </a:pPr>
            <a:r>
              <a:rPr lang="en-US" dirty="0" smtClean="0">
                <a:cs typeface="Courier"/>
              </a:rPr>
              <a:t>For efficient computation and storage, SAM is often converted to BAM. Sorting and indexing the alignment facilitate the following analyzing procedures.</a:t>
            </a:r>
          </a:p>
          <a:p>
            <a:endParaRPr lang="en-US" b="1" dirty="0" smtClean="0">
              <a:solidFill>
                <a:schemeClr val="tx2">
                  <a:lumMod val="75000"/>
                </a:schemeClr>
              </a:solidFill>
              <a:latin typeface="Courier"/>
              <a:cs typeface="Courier"/>
            </a:endParaRPr>
          </a:p>
          <a:p>
            <a:r>
              <a:rPr lang="en-US" b="1" dirty="0" smtClean="0">
                <a:solidFill>
                  <a:schemeClr val="tx2">
                    <a:lumMod val="75000"/>
                  </a:schemeClr>
                </a:solidFill>
                <a:latin typeface="Courier"/>
                <a:cs typeface="Courier"/>
              </a:rPr>
              <a:t>converting:</a:t>
            </a:r>
          </a:p>
          <a:p>
            <a:pPr marL="0" indent="0">
              <a:buNone/>
            </a:pPr>
            <a:r>
              <a:rPr lang="en-US" dirty="0" err="1" smtClean="0">
                <a:latin typeface="Courier"/>
                <a:cs typeface="Courier"/>
              </a:rPr>
              <a:t>samtools</a:t>
            </a:r>
            <a:r>
              <a:rPr lang="en-US" dirty="0" smtClean="0">
                <a:latin typeface="Courier"/>
                <a:cs typeface="Courier"/>
              </a:rPr>
              <a:t> </a:t>
            </a:r>
            <a:r>
              <a:rPr lang="en-US" b="1" dirty="0">
                <a:solidFill>
                  <a:srgbClr val="17375E"/>
                </a:solidFill>
                <a:latin typeface="Courier"/>
                <a:cs typeface="Courier"/>
              </a:rPr>
              <a:t>view</a:t>
            </a:r>
            <a:r>
              <a:rPr lang="en-US" dirty="0">
                <a:latin typeface="Courier"/>
                <a:cs typeface="Courier"/>
              </a:rPr>
              <a:t> </a:t>
            </a:r>
            <a:r>
              <a:rPr lang="en-US" dirty="0" err="1" smtClean="0">
                <a:latin typeface="Courier"/>
                <a:cs typeface="Courier"/>
              </a:rPr>
              <a:t>aln.sam</a:t>
            </a:r>
            <a:r>
              <a:rPr lang="en-US" dirty="0" smtClean="0">
                <a:latin typeface="Courier"/>
                <a:cs typeface="Courier"/>
              </a:rPr>
              <a:t> -o </a:t>
            </a:r>
            <a:r>
              <a:rPr lang="en-US" dirty="0" err="1" smtClean="0">
                <a:latin typeface="Courier"/>
                <a:cs typeface="Courier"/>
              </a:rPr>
              <a:t>aln.bam</a:t>
            </a:r>
            <a:endParaRPr lang="en-US" dirty="0" smtClean="0">
              <a:latin typeface="Courier"/>
              <a:cs typeface="Courier"/>
            </a:endParaRPr>
          </a:p>
          <a:p>
            <a:pPr marL="0" indent="0">
              <a:buNone/>
            </a:pPr>
            <a:endParaRPr lang="en-US" dirty="0" smtClean="0">
              <a:latin typeface="Courier"/>
              <a:cs typeface="Courier"/>
            </a:endParaRPr>
          </a:p>
          <a:p>
            <a:r>
              <a:rPr lang="en-US" b="1" dirty="0">
                <a:solidFill>
                  <a:schemeClr val="tx2">
                    <a:lumMod val="75000"/>
                  </a:schemeClr>
                </a:solidFill>
                <a:latin typeface="Courier"/>
                <a:cs typeface="Courier"/>
              </a:rPr>
              <a:t>sorting:</a:t>
            </a:r>
          </a:p>
          <a:p>
            <a:pPr marL="0" indent="0">
              <a:buNone/>
            </a:pPr>
            <a:r>
              <a:rPr lang="en-US" dirty="0" err="1" smtClean="0">
                <a:latin typeface="Courier"/>
                <a:cs typeface="Courier"/>
              </a:rPr>
              <a:t>samtools</a:t>
            </a:r>
            <a:r>
              <a:rPr lang="en-US" dirty="0" smtClean="0">
                <a:latin typeface="Courier"/>
                <a:cs typeface="Courier"/>
              </a:rPr>
              <a:t> </a:t>
            </a:r>
            <a:r>
              <a:rPr lang="en-US" b="1" dirty="0">
                <a:solidFill>
                  <a:srgbClr val="17375E"/>
                </a:solidFill>
                <a:latin typeface="Courier"/>
                <a:cs typeface="Courier"/>
              </a:rPr>
              <a:t>sort</a:t>
            </a:r>
            <a:r>
              <a:rPr lang="en-US" dirty="0">
                <a:latin typeface="Courier"/>
                <a:cs typeface="Courier"/>
              </a:rPr>
              <a:t> </a:t>
            </a:r>
            <a:r>
              <a:rPr lang="en-US" dirty="0" err="1">
                <a:latin typeface="Courier"/>
                <a:cs typeface="Courier"/>
              </a:rPr>
              <a:t>aln.bam</a:t>
            </a:r>
            <a:r>
              <a:rPr lang="en-US" dirty="0">
                <a:latin typeface="Courier"/>
                <a:cs typeface="Courier"/>
              </a:rPr>
              <a:t> </a:t>
            </a:r>
            <a:r>
              <a:rPr lang="en-US" dirty="0" err="1">
                <a:latin typeface="Courier"/>
                <a:cs typeface="Courier"/>
              </a:rPr>
              <a:t>alnsort</a:t>
            </a:r>
            <a:endParaRPr lang="en-US" dirty="0">
              <a:latin typeface="Courier"/>
              <a:cs typeface="Courier"/>
            </a:endParaRPr>
          </a:p>
          <a:p>
            <a:pPr marL="0" indent="0">
              <a:buNone/>
            </a:pPr>
            <a:endParaRPr lang="en-US" dirty="0">
              <a:latin typeface="Courier"/>
              <a:cs typeface="Courier"/>
            </a:endParaRPr>
          </a:p>
          <a:p>
            <a:r>
              <a:rPr lang="en-US" b="1" dirty="0">
                <a:solidFill>
                  <a:schemeClr val="tx2">
                    <a:lumMod val="75000"/>
                  </a:schemeClr>
                </a:solidFill>
                <a:latin typeface="Courier"/>
                <a:cs typeface="Courier"/>
              </a:rPr>
              <a:t>indexing:</a:t>
            </a:r>
          </a:p>
          <a:p>
            <a:pPr marL="0" indent="0">
              <a:buNone/>
            </a:pPr>
            <a:r>
              <a:rPr lang="en-US" dirty="0" err="1" smtClean="0">
                <a:latin typeface="Courier"/>
                <a:cs typeface="Courier"/>
              </a:rPr>
              <a:t>samtools</a:t>
            </a:r>
            <a:r>
              <a:rPr lang="en-US" dirty="0" smtClean="0">
                <a:latin typeface="Courier"/>
                <a:cs typeface="Courier"/>
              </a:rPr>
              <a:t> </a:t>
            </a:r>
            <a:r>
              <a:rPr lang="en-US" b="1" dirty="0">
                <a:solidFill>
                  <a:srgbClr val="17375E"/>
                </a:solidFill>
                <a:latin typeface="Courier"/>
                <a:cs typeface="Courier"/>
              </a:rPr>
              <a:t>index</a:t>
            </a:r>
            <a:r>
              <a:rPr lang="en-US" dirty="0">
                <a:latin typeface="Courier"/>
                <a:cs typeface="Courier"/>
              </a:rPr>
              <a:t> </a:t>
            </a:r>
            <a:r>
              <a:rPr lang="en-US" dirty="0" err="1">
                <a:latin typeface="Courier"/>
                <a:cs typeface="Courier"/>
              </a:rPr>
              <a:t>alnsort.bam</a:t>
            </a:r>
            <a:endParaRPr lang="en-US" dirty="0">
              <a:latin typeface="Courier"/>
              <a:cs typeface="Courier"/>
            </a:endParaRPr>
          </a:p>
          <a:p>
            <a:pPr marL="0" indent="0">
              <a:buNone/>
            </a:pPr>
            <a:endParaRPr lang="en-US" dirty="0">
              <a:latin typeface="Courier"/>
              <a:cs typeface="Courier"/>
            </a:endParaRPr>
          </a:p>
          <a:p>
            <a:pPr marL="0" indent="0">
              <a:buNone/>
            </a:pPr>
            <a:endParaRPr lang="en-US" dirty="0">
              <a:latin typeface="Courier"/>
              <a:cs typeface="Courier"/>
            </a:endParaRPr>
          </a:p>
          <a:p>
            <a:pPr marL="0" indent="0">
              <a:buNone/>
            </a:pPr>
            <a:endParaRPr lang="en-US" dirty="0" smtClean="0">
              <a:latin typeface="Courier"/>
              <a:cs typeface="Courier"/>
            </a:endParaRPr>
          </a:p>
        </p:txBody>
      </p:sp>
      <p:sp>
        <p:nvSpPr>
          <p:cNvPr id="4" name="Slide Number Placeholder 3"/>
          <p:cNvSpPr>
            <a:spLocks noGrp="1"/>
          </p:cNvSpPr>
          <p:nvPr>
            <p:ph type="sldNum" sz="quarter" idx="12"/>
          </p:nvPr>
        </p:nvSpPr>
        <p:spPr/>
        <p:txBody>
          <a:bodyPr/>
          <a:lstStyle/>
          <a:p>
            <a:fld id="{9DA039C4-C5F2-1743-BB7A-5D831266C61E}" type="slidenum">
              <a:rPr lang="en-US" smtClean="0"/>
              <a:t>31</a:t>
            </a:fld>
            <a:endParaRPr lang="en-US"/>
          </a:p>
        </p:txBody>
      </p:sp>
    </p:spTree>
    <p:extLst>
      <p:ext uri="{BB962C8B-B14F-4D97-AF65-F5344CB8AC3E}">
        <p14:creationId xmlns:p14="http://schemas.microsoft.com/office/powerpoint/2010/main" val="1074230364"/>
      </p:ext>
    </p:extLst>
  </p:cSld>
  <p:clrMapOvr>
    <a:masterClrMapping/>
  </p:clrMapOvr>
  <p:timing>
    <p:tnLst>
      <p:par>
        <p:cTn xmlns:p14="http://schemas.microsoft.com/office/powerpoint/2010/mai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Visualization</a:t>
            </a:r>
            <a:endParaRPr lang="en-US" dirty="0"/>
          </a:p>
        </p:txBody>
      </p:sp>
      <p:sp>
        <p:nvSpPr>
          <p:cNvPr id="3" name="Content Placeholder 2"/>
          <p:cNvSpPr>
            <a:spLocks noGrp="1"/>
          </p:cNvSpPr>
          <p:nvPr>
            <p:ph idx="1"/>
          </p:nvPr>
        </p:nvSpPr>
        <p:spPr>
          <a:xfrm>
            <a:off x="333119" y="1223704"/>
            <a:ext cx="7498547" cy="533880"/>
          </a:xfrm>
        </p:spPr>
        <p:txBody>
          <a:bodyPr/>
          <a:lstStyle/>
          <a:p>
            <a:pPr marL="0" indent="0">
              <a:buNone/>
            </a:pPr>
            <a:r>
              <a:rPr lang="en-US" dirty="0" err="1">
                <a:latin typeface="Courier"/>
                <a:cs typeface="Courier"/>
              </a:rPr>
              <a:t>samtools</a:t>
            </a:r>
            <a:r>
              <a:rPr lang="en-US" dirty="0">
                <a:latin typeface="Courier"/>
                <a:cs typeface="Courier"/>
              </a:rPr>
              <a:t> </a:t>
            </a:r>
            <a:r>
              <a:rPr lang="en-US" b="1" dirty="0" err="1">
                <a:solidFill>
                  <a:schemeClr val="tx2">
                    <a:lumMod val="75000"/>
                  </a:schemeClr>
                </a:solidFill>
                <a:latin typeface="Courier"/>
                <a:cs typeface="Courier"/>
              </a:rPr>
              <a:t>tview</a:t>
            </a:r>
            <a:r>
              <a:rPr lang="en-US" dirty="0">
                <a:latin typeface="Courier"/>
                <a:cs typeface="Courier"/>
              </a:rPr>
              <a:t> </a:t>
            </a:r>
            <a:r>
              <a:rPr lang="en-US" dirty="0" err="1" smtClean="0">
                <a:latin typeface="Courier"/>
                <a:cs typeface="Courier"/>
              </a:rPr>
              <a:t>alnsort.bam</a:t>
            </a:r>
            <a:r>
              <a:rPr lang="en-US" dirty="0" smtClean="0">
                <a:latin typeface="Courier"/>
                <a:cs typeface="Courier"/>
              </a:rPr>
              <a:t> </a:t>
            </a:r>
            <a:r>
              <a:rPr lang="en-US" dirty="0" err="1" smtClean="0">
                <a:latin typeface="Courier"/>
                <a:cs typeface="Courier"/>
              </a:rPr>
              <a:t>ref.fasta</a:t>
            </a:r>
            <a:endParaRPr lang="en-US" dirty="0">
              <a:latin typeface="Courier"/>
              <a:cs typeface="Courier"/>
            </a:endParaRPr>
          </a:p>
        </p:txBody>
      </p:sp>
      <p:sp>
        <p:nvSpPr>
          <p:cNvPr id="5" name="TextBox 4"/>
          <p:cNvSpPr txBox="1"/>
          <p:nvPr/>
        </p:nvSpPr>
        <p:spPr>
          <a:xfrm>
            <a:off x="4996082" y="2313672"/>
            <a:ext cx="3318183" cy="369332"/>
          </a:xfrm>
          <a:prstGeom prst="rect">
            <a:avLst/>
          </a:prstGeom>
          <a:noFill/>
        </p:spPr>
        <p:txBody>
          <a:bodyPr wrap="square" rtlCol="0">
            <a:spAutoFit/>
          </a:bodyPr>
          <a:lstStyle/>
          <a:p>
            <a:r>
              <a:rPr lang="en-US" dirty="0" smtClean="0"/>
              <a:t>1</a:t>
            </a:r>
            <a:r>
              <a:rPr lang="en-US" baseline="30000" dirty="0" smtClean="0"/>
              <a:t>st</a:t>
            </a:r>
            <a:r>
              <a:rPr lang="en-US" dirty="0" smtClean="0"/>
              <a:t> line: the </a:t>
            </a:r>
            <a:r>
              <a:rPr lang="en-US" dirty="0"/>
              <a:t>genome </a:t>
            </a:r>
            <a:r>
              <a:rPr lang="en-US" dirty="0" smtClean="0"/>
              <a:t>coordinates</a:t>
            </a:r>
          </a:p>
        </p:txBody>
      </p:sp>
      <p:cxnSp>
        <p:nvCxnSpPr>
          <p:cNvPr id="9" name="Straight Arrow Connector 8"/>
          <p:cNvCxnSpPr/>
          <p:nvPr/>
        </p:nvCxnSpPr>
        <p:spPr>
          <a:xfrm flipH="1">
            <a:off x="4505018" y="2623170"/>
            <a:ext cx="550333" cy="220133"/>
          </a:xfrm>
          <a:prstGeom prst="straightConnector1">
            <a:avLst/>
          </a:prstGeom>
          <a:ln>
            <a:solidFill>
              <a:srgbClr val="FF0000"/>
            </a:solidFill>
            <a:tailEnd type="arrow"/>
          </a:ln>
          <a:effectLst/>
        </p:spPr>
        <p:style>
          <a:lnRef idx="2">
            <a:schemeClr val="accent1"/>
          </a:lnRef>
          <a:fillRef idx="0">
            <a:schemeClr val="accent1"/>
          </a:fillRef>
          <a:effectRef idx="1">
            <a:schemeClr val="accent1"/>
          </a:effectRef>
          <a:fontRef idx="minor">
            <a:schemeClr val="tx1"/>
          </a:fontRef>
        </p:style>
      </p:cxnSp>
      <p:sp>
        <p:nvSpPr>
          <p:cNvPr id="10" name="TextBox 9"/>
          <p:cNvSpPr txBox="1"/>
          <p:nvPr/>
        </p:nvSpPr>
        <p:spPr>
          <a:xfrm>
            <a:off x="5707284" y="2653472"/>
            <a:ext cx="3174249" cy="369332"/>
          </a:xfrm>
          <a:prstGeom prst="rect">
            <a:avLst/>
          </a:prstGeom>
          <a:noFill/>
        </p:spPr>
        <p:txBody>
          <a:bodyPr wrap="square" rtlCol="0">
            <a:spAutoFit/>
          </a:bodyPr>
          <a:lstStyle/>
          <a:p>
            <a:r>
              <a:rPr lang="en-US" dirty="0" smtClean="0"/>
              <a:t>2</a:t>
            </a:r>
            <a:r>
              <a:rPr lang="en-US" baseline="30000" dirty="0" smtClean="0"/>
              <a:t>nd</a:t>
            </a:r>
            <a:r>
              <a:rPr lang="en-US" dirty="0" smtClean="0"/>
              <a:t> line: the </a:t>
            </a:r>
            <a:r>
              <a:rPr lang="en-US" dirty="0"/>
              <a:t>reference </a:t>
            </a:r>
            <a:r>
              <a:rPr lang="en-US" dirty="0" smtClean="0"/>
              <a:t>sequence</a:t>
            </a:r>
          </a:p>
        </p:txBody>
      </p:sp>
      <p:sp>
        <p:nvSpPr>
          <p:cNvPr id="11" name="TextBox 10"/>
          <p:cNvSpPr txBox="1"/>
          <p:nvPr/>
        </p:nvSpPr>
        <p:spPr>
          <a:xfrm>
            <a:off x="0" y="2691471"/>
            <a:ext cx="5494676" cy="1477328"/>
          </a:xfrm>
          <a:prstGeom prst="rect">
            <a:avLst/>
          </a:prstGeom>
          <a:noFill/>
        </p:spPr>
        <p:txBody>
          <a:bodyPr wrap="none" rtlCol="0">
            <a:spAutoFit/>
          </a:bodyPr>
          <a:lstStyle/>
          <a:p>
            <a:r>
              <a:rPr lang="en-US" sz="1000" dirty="0">
                <a:latin typeface="Courier"/>
                <a:cs typeface="Courier"/>
              </a:rPr>
              <a:t> 541       551       561       571       581       591</a:t>
            </a:r>
          </a:p>
          <a:p>
            <a:r>
              <a:rPr lang="en-US" sz="1000" dirty="0">
                <a:latin typeface="Courier"/>
                <a:cs typeface="Courier"/>
              </a:rPr>
              <a:t>ATGCCGAACGTATTTTTGCCGAACTTTTGACGGGACTCGCCGCCGCCCAGCCGGGGTTCCCGCTGGCGC</a:t>
            </a:r>
          </a:p>
          <a:p>
            <a:r>
              <a:rPr lang="en-US" sz="1000" u="sng" dirty="0">
                <a:latin typeface="Courier"/>
                <a:cs typeface="Courier"/>
              </a:rPr>
              <a:t>.....................................................................</a:t>
            </a:r>
          </a:p>
          <a:p>
            <a:r>
              <a:rPr lang="en-US" sz="1000" dirty="0">
                <a:latin typeface="Courier"/>
                <a:cs typeface="Courier"/>
              </a:rPr>
              <a:t>... ,,,,,,,,,,,,,,,,,,,,,,,,,,,,,,,,,,,,,,,,,,,,,,,,,,,,,,,,,,,,,,,,,</a:t>
            </a:r>
          </a:p>
          <a:p>
            <a:r>
              <a:rPr lang="en-US" sz="1000" dirty="0">
                <a:latin typeface="Courier"/>
                <a:cs typeface="Courier"/>
              </a:rPr>
              <a:t>,,,,  ,,,,,,,,,,,,,,,,,,,,,,,,,,,,,,,,,,,,,,,,,,,,,,,,,,,,,,,,,,,,,,,</a:t>
            </a:r>
          </a:p>
          <a:p>
            <a:r>
              <a:rPr lang="en-US" sz="1000" dirty="0">
                <a:latin typeface="Courier"/>
                <a:cs typeface="Courier"/>
              </a:rPr>
              <a:t>,,,,,,    ,,,,,,,,,,,,,,,,,,,,,,,,,,,,,,,,,,,,,,,,,,,,,,,,,,,,,,,,,n</a:t>
            </a:r>
          </a:p>
          <a:p>
            <a:r>
              <a:rPr lang="en-US" sz="1000" dirty="0">
                <a:latin typeface="Courier"/>
                <a:cs typeface="Courier"/>
              </a:rPr>
              <a:t>,,,,,,,,,,,,,,,,,,,,,,,,,,,          ,,,,,,,,,,,,,,,,,,,,,,,,,,,,,,,,</a:t>
            </a:r>
          </a:p>
          <a:p>
            <a:r>
              <a:rPr lang="en-US" sz="1000" dirty="0">
                <a:latin typeface="Courier"/>
                <a:cs typeface="Courier"/>
              </a:rPr>
              <a:t>................................................... C................</a:t>
            </a:r>
          </a:p>
          <a:p>
            <a:r>
              <a:rPr lang="en-US" sz="1000" dirty="0">
                <a:latin typeface="Courier"/>
                <a:cs typeface="Courier"/>
              </a:rPr>
              <a:t>,,,,,,,,,,,,,,,,,,,,,,,,,,,,,,,,,,,,,,,,,,,,,,,,,,,,,t        ,,,,,,,</a:t>
            </a:r>
          </a:p>
        </p:txBody>
      </p:sp>
      <p:cxnSp>
        <p:nvCxnSpPr>
          <p:cNvPr id="12" name="Straight Arrow Connector 11"/>
          <p:cNvCxnSpPr/>
          <p:nvPr/>
        </p:nvCxnSpPr>
        <p:spPr>
          <a:xfrm flipH="1">
            <a:off x="5427133" y="2843303"/>
            <a:ext cx="330952" cy="138461"/>
          </a:xfrm>
          <a:prstGeom prst="straightConnector1">
            <a:avLst/>
          </a:prstGeom>
          <a:ln>
            <a:solidFill>
              <a:srgbClr val="FF0000"/>
            </a:solidFill>
            <a:tailEnd type="arrow"/>
          </a:ln>
          <a:effectLst/>
        </p:spPr>
        <p:style>
          <a:lnRef idx="2">
            <a:schemeClr val="accent1"/>
          </a:lnRef>
          <a:fillRef idx="0">
            <a:schemeClr val="accent1"/>
          </a:fillRef>
          <a:effectRef idx="1">
            <a:schemeClr val="accent1"/>
          </a:effectRef>
          <a:fontRef idx="minor">
            <a:schemeClr val="tx1"/>
          </a:fontRef>
        </p:style>
      </p:cxnSp>
      <p:sp>
        <p:nvSpPr>
          <p:cNvPr id="15" name="TextBox 14"/>
          <p:cNvSpPr txBox="1"/>
          <p:nvPr/>
        </p:nvSpPr>
        <p:spPr>
          <a:xfrm>
            <a:off x="5639552" y="3149600"/>
            <a:ext cx="3436716" cy="923330"/>
          </a:xfrm>
          <a:prstGeom prst="rect">
            <a:avLst/>
          </a:prstGeom>
          <a:noFill/>
        </p:spPr>
        <p:txBody>
          <a:bodyPr wrap="square" rtlCol="0">
            <a:spAutoFit/>
          </a:bodyPr>
          <a:lstStyle/>
          <a:p>
            <a:r>
              <a:rPr lang="en-US" dirty="0" smtClean="0"/>
              <a:t>3rd line: the consensus sequence, . indicates the identical sequence to the reference genome</a:t>
            </a:r>
          </a:p>
        </p:txBody>
      </p:sp>
      <p:cxnSp>
        <p:nvCxnSpPr>
          <p:cNvPr id="16" name="Straight Arrow Connector 15"/>
          <p:cNvCxnSpPr/>
          <p:nvPr/>
        </p:nvCxnSpPr>
        <p:spPr>
          <a:xfrm flipH="1" flipV="1">
            <a:off x="5342468" y="3149601"/>
            <a:ext cx="297084" cy="186266"/>
          </a:xfrm>
          <a:prstGeom prst="straightConnector1">
            <a:avLst/>
          </a:prstGeom>
          <a:ln>
            <a:solidFill>
              <a:srgbClr val="FF0000"/>
            </a:solidFill>
            <a:tailEnd type="arrow"/>
          </a:ln>
          <a:effectLst/>
        </p:spPr>
        <p:style>
          <a:lnRef idx="2">
            <a:schemeClr val="accent1"/>
          </a:lnRef>
          <a:fillRef idx="0">
            <a:schemeClr val="accent1"/>
          </a:fillRef>
          <a:effectRef idx="1">
            <a:schemeClr val="accent1"/>
          </a:effectRef>
          <a:fontRef idx="minor">
            <a:schemeClr val="tx1"/>
          </a:fontRef>
        </p:style>
      </p:cxnSp>
      <p:sp>
        <p:nvSpPr>
          <p:cNvPr id="19" name="TextBox 18"/>
          <p:cNvSpPr txBox="1"/>
          <p:nvPr/>
        </p:nvSpPr>
        <p:spPr>
          <a:xfrm>
            <a:off x="1881102" y="4389138"/>
            <a:ext cx="4689031" cy="369332"/>
          </a:xfrm>
          <a:prstGeom prst="rect">
            <a:avLst/>
          </a:prstGeom>
          <a:noFill/>
        </p:spPr>
        <p:txBody>
          <a:bodyPr wrap="square" rtlCol="0">
            <a:spAutoFit/>
          </a:bodyPr>
          <a:lstStyle/>
          <a:p>
            <a:r>
              <a:rPr lang="en-US" dirty="0" smtClean="0"/>
              <a:t>the rest of lines: alignment details</a:t>
            </a:r>
          </a:p>
        </p:txBody>
      </p:sp>
      <p:cxnSp>
        <p:nvCxnSpPr>
          <p:cNvPr id="20" name="Straight Arrow Connector 19"/>
          <p:cNvCxnSpPr>
            <a:stCxn id="19" idx="1"/>
          </p:cNvCxnSpPr>
          <p:nvPr/>
        </p:nvCxnSpPr>
        <p:spPr>
          <a:xfrm flipH="1" flipV="1">
            <a:off x="1507067" y="4168799"/>
            <a:ext cx="374035" cy="405005"/>
          </a:xfrm>
          <a:prstGeom prst="straightConnector1">
            <a:avLst/>
          </a:prstGeom>
          <a:ln>
            <a:solidFill>
              <a:srgbClr val="FF0000"/>
            </a:solidFill>
            <a:tailEnd type="arrow"/>
          </a:ln>
          <a:effectLst/>
        </p:spPr>
        <p:style>
          <a:lnRef idx="2">
            <a:schemeClr val="accent1"/>
          </a:lnRef>
          <a:fillRef idx="0">
            <a:schemeClr val="accent1"/>
          </a:fillRef>
          <a:effectRef idx="1">
            <a:schemeClr val="accent1"/>
          </a:effectRef>
          <a:fontRef idx="minor">
            <a:schemeClr val="tx1"/>
          </a:fontRef>
        </p:style>
      </p:cxnSp>
      <p:sp>
        <p:nvSpPr>
          <p:cNvPr id="4" name="Slide Number Placeholder 3"/>
          <p:cNvSpPr>
            <a:spLocks noGrp="1"/>
          </p:cNvSpPr>
          <p:nvPr>
            <p:ph type="sldNum" sz="quarter" idx="12"/>
          </p:nvPr>
        </p:nvSpPr>
        <p:spPr/>
        <p:txBody>
          <a:bodyPr/>
          <a:lstStyle/>
          <a:p>
            <a:fld id="{9DA039C4-C5F2-1743-BB7A-5D831266C61E}" type="slidenum">
              <a:rPr lang="en-US" smtClean="0"/>
              <a:t>32</a:t>
            </a:fld>
            <a:endParaRPr lang="en-US"/>
          </a:p>
        </p:txBody>
      </p:sp>
    </p:spTree>
    <p:extLst>
      <p:ext uri="{BB962C8B-B14F-4D97-AF65-F5344CB8AC3E}">
        <p14:creationId xmlns:p14="http://schemas.microsoft.com/office/powerpoint/2010/main" val="2746593700"/>
      </p:ext>
    </p:extLst>
  </p:cSld>
  <p:clrMapOvr>
    <a:masterClrMapping/>
  </p:clrMapOvr>
  <p:timing>
    <p:tnLst>
      <p:par>
        <p:cTn xmlns:p14="http://schemas.microsoft.com/office/powerpoint/2010/mai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Integrative Genomics Viewer </a:t>
            </a:r>
            <a:r>
              <a:rPr lang="en-US" dirty="0" smtClean="0"/>
              <a:t>(IGV)</a:t>
            </a:r>
            <a:endParaRPr lang="en-US" dirty="0"/>
          </a:p>
        </p:txBody>
      </p:sp>
      <p:sp>
        <p:nvSpPr>
          <p:cNvPr id="3" name="Content Placeholder 2"/>
          <p:cNvSpPr>
            <a:spLocks noGrp="1"/>
          </p:cNvSpPr>
          <p:nvPr>
            <p:ph idx="1"/>
          </p:nvPr>
        </p:nvSpPr>
        <p:spPr>
          <a:xfrm>
            <a:off x="457200" y="1308676"/>
            <a:ext cx="8509000" cy="5092124"/>
          </a:xfrm>
        </p:spPr>
        <p:txBody>
          <a:bodyPr>
            <a:normAutofit lnSpcReduction="10000"/>
          </a:bodyPr>
          <a:lstStyle/>
          <a:p>
            <a:r>
              <a:rPr lang="en-US" dirty="0" smtClean="0"/>
              <a:t>The </a:t>
            </a:r>
            <a:r>
              <a:rPr lang="en-US" dirty="0"/>
              <a:t>Integrative Genomics Viewer (IGV) is a high-performance visualization tool for interactive exploration of large, integrated genomic </a:t>
            </a:r>
            <a:r>
              <a:rPr lang="en-US" dirty="0" smtClean="0"/>
              <a:t>datasets.</a:t>
            </a:r>
          </a:p>
          <a:p>
            <a:endParaRPr lang="en-US" dirty="0" smtClean="0"/>
          </a:p>
          <a:p>
            <a:r>
              <a:rPr lang="en-US" dirty="0" smtClean="0"/>
              <a:t>IGV focus </a:t>
            </a:r>
            <a:r>
              <a:rPr lang="en-US" dirty="0"/>
              <a:t>on the integrative nature of genomic studies, with support for both array-based and next-generation sequencing data, and the integration </a:t>
            </a:r>
            <a:r>
              <a:rPr lang="en-US" dirty="0" smtClean="0"/>
              <a:t>of phenotypic </a:t>
            </a:r>
            <a:r>
              <a:rPr lang="en-US" dirty="0"/>
              <a:t>data.</a:t>
            </a:r>
            <a:endParaRPr lang="en-US" dirty="0" smtClean="0"/>
          </a:p>
          <a:p>
            <a:endParaRPr lang="en-US" dirty="0" smtClean="0"/>
          </a:p>
          <a:p>
            <a:endParaRPr lang="en-US" dirty="0"/>
          </a:p>
          <a:p>
            <a:endParaRPr lang="en-US" dirty="0" smtClean="0"/>
          </a:p>
          <a:p>
            <a:pPr marL="0" indent="0">
              <a:buNone/>
            </a:pPr>
            <a:r>
              <a:rPr lang="en-US" sz="1900" dirty="0"/>
              <a:t>James T. Robinson, et al., Nature Biotechnology 29:24–26 (2011)</a:t>
            </a:r>
          </a:p>
          <a:p>
            <a:pPr marL="0" indent="0">
              <a:buNone/>
            </a:pPr>
            <a:r>
              <a:rPr lang="en-US" sz="1900" dirty="0"/>
              <a:t>Helga </a:t>
            </a:r>
            <a:r>
              <a:rPr lang="en-US" sz="1900" dirty="0" err="1"/>
              <a:t>Thorvaldsdóttir</a:t>
            </a:r>
            <a:r>
              <a:rPr lang="en-US" sz="1900" dirty="0"/>
              <a:t>, et al., Briefings in Bioinformatics 14:178-192 (2013</a:t>
            </a:r>
            <a:r>
              <a:rPr lang="en-US" sz="1900" dirty="0" smtClean="0"/>
              <a:t>)</a:t>
            </a:r>
          </a:p>
          <a:p>
            <a:pPr marL="0" indent="0">
              <a:buNone/>
            </a:pPr>
            <a:r>
              <a:rPr lang="en-US" sz="1900" dirty="0" err="1" smtClean="0"/>
              <a:t>www.broadinstitute.org</a:t>
            </a:r>
            <a:r>
              <a:rPr lang="en-US" sz="1900" dirty="0"/>
              <a:t>/</a:t>
            </a:r>
            <a:r>
              <a:rPr lang="en-US" sz="1900" dirty="0" err="1" smtClean="0"/>
              <a:t>igv</a:t>
            </a:r>
            <a:endParaRPr lang="en-US" sz="1900" dirty="0"/>
          </a:p>
        </p:txBody>
      </p:sp>
      <p:sp>
        <p:nvSpPr>
          <p:cNvPr id="4" name="Slide Number Placeholder 3"/>
          <p:cNvSpPr>
            <a:spLocks noGrp="1"/>
          </p:cNvSpPr>
          <p:nvPr>
            <p:ph type="sldNum" sz="quarter" idx="12"/>
          </p:nvPr>
        </p:nvSpPr>
        <p:spPr/>
        <p:txBody>
          <a:bodyPr/>
          <a:lstStyle/>
          <a:p>
            <a:fld id="{9DA039C4-C5F2-1743-BB7A-5D831266C61E}" type="slidenum">
              <a:rPr lang="en-US" smtClean="0"/>
              <a:t>33</a:t>
            </a:fld>
            <a:endParaRPr lang="en-US"/>
          </a:p>
        </p:txBody>
      </p:sp>
    </p:spTree>
    <p:extLst>
      <p:ext uri="{BB962C8B-B14F-4D97-AF65-F5344CB8AC3E}">
        <p14:creationId xmlns:p14="http://schemas.microsoft.com/office/powerpoint/2010/main" val="2080112562"/>
      </p:ext>
    </p:extLst>
  </p:cSld>
  <p:clrMapOvr>
    <a:masterClrMapping/>
  </p:clrMapOvr>
  <p:timing>
    <p:tnLst>
      <p:par>
        <p:cTn xmlns:p14="http://schemas.microsoft.com/office/powerpoint/2010/mai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3" name="Text Box 1"/>
          <p:cNvSpPr txBox="1">
            <a:spLocks noChangeArrowheads="1"/>
          </p:cNvSpPr>
          <p:nvPr/>
        </p:nvSpPr>
        <p:spPr bwMode="auto">
          <a:xfrm>
            <a:off x="325440" y="381640"/>
            <a:ext cx="8493120" cy="414764"/>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FFFFFF"/>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0" tIns="0" rIns="0" bIns="0"/>
          <a:lstStyle>
            <a:lvl1pPr>
              <a:tabLst>
                <a:tab pos="723900" algn="l"/>
                <a:tab pos="1447800" algn="l"/>
                <a:tab pos="2171700" algn="l"/>
                <a:tab pos="2895600" algn="l"/>
                <a:tab pos="3619500" algn="l"/>
                <a:tab pos="4343400" algn="l"/>
                <a:tab pos="5067300" algn="l"/>
                <a:tab pos="5791200" algn="l"/>
                <a:tab pos="6515100" algn="l"/>
                <a:tab pos="7239000" algn="l"/>
                <a:tab pos="7962900" algn="l"/>
                <a:tab pos="8686800" algn="l"/>
              </a:tabLst>
              <a:defRPr sz="2400">
                <a:solidFill>
                  <a:srgbClr val="000000"/>
                </a:solidFill>
                <a:latin typeface="Times New Roman" charset="0"/>
                <a:ea typeface="ＭＳ Ｐゴシック" charset="0"/>
                <a:cs typeface="msgothic" charset="0"/>
              </a:defRPr>
            </a:lvl1pPr>
            <a:lvl2pPr>
              <a:tabLst>
                <a:tab pos="723900" algn="l"/>
                <a:tab pos="1447800" algn="l"/>
                <a:tab pos="2171700" algn="l"/>
                <a:tab pos="2895600" algn="l"/>
                <a:tab pos="3619500" algn="l"/>
                <a:tab pos="4343400" algn="l"/>
                <a:tab pos="5067300" algn="l"/>
                <a:tab pos="5791200" algn="l"/>
                <a:tab pos="6515100" algn="l"/>
                <a:tab pos="7239000" algn="l"/>
                <a:tab pos="7962900" algn="l"/>
                <a:tab pos="8686800" algn="l"/>
              </a:tabLst>
              <a:defRPr sz="2400">
                <a:solidFill>
                  <a:srgbClr val="000000"/>
                </a:solidFill>
                <a:latin typeface="Times New Roman" charset="0"/>
                <a:ea typeface="ＭＳ Ｐゴシック" charset="0"/>
                <a:cs typeface="msgothic" charset="0"/>
              </a:defRPr>
            </a:lvl2pPr>
            <a:lvl3pPr>
              <a:tabLst>
                <a:tab pos="723900" algn="l"/>
                <a:tab pos="1447800" algn="l"/>
                <a:tab pos="2171700" algn="l"/>
                <a:tab pos="2895600" algn="l"/>
                <a:tab pos="3619500" algn="l"/>
                <a:tab pos="4343400" algn="l"/>
                <a:tab pos="5067300" algn="l"/>
                <a:tab pos="5791200" algn="l"/>
                <a:tab pos="6515100" algn="l"/>
                <a:tab pos="7239000" algn="l"/>
                <a:tab pos="7962900" algn="l"/>
                <a:tab pos="8686800" algn="l"/>
              </a:tabLst>
              <a:defRPr sz="2400">
                <a:solidFill>
                  <a:srgbClr val="000000"/>
                </a:solidFill>
                <a:latin typeface="Times New Roman" charset="0"/>
                <a:ea typeface="ＭＳ Ｐゴシック" charset="0"/>
                <a:cs typeface="msgothic" charset="0"/>
              </a:defRPr>
            </a:lvl3pPr>
            <a:lvl4pPr>
              <a:tabLst>
                <a:tab pos="723900" algn="l"/>
                <a:tab pos="1447800" algn="l"/>
                <a:tab pos="2171700" algn="l"/>
                <a:tab pos="2895600" algn="l"/>
                <a:tab pos="3619500" algn="l"/>
                <a:tab pos="4343400" algn="l"/>
                <a:tab pos="5067300" algn="l"/>
                <a:tab pos="5791200" algn="l"/>
                <a:tab pos="6515100" algn="l"/>
                <a:tab pos="7239000" algn="l"/>
                <a:tab pos="7962900" algn="l"/>
                <a:tab pos="8686800" algn="l"/>
              </a:tabLst>
              <a:defRPr sz="2400">
                <a:solidFill>
                  <a:srgbClr val="000000"/>
                </a:solidFill>
                <a:latin typeface="Times New Roman" charset="0"/>
                <a:ea typeface="ＭＳ Ｐゴシック" charset="0"/>
                <a:cs typeface="msgothic" charset="0"/>
              </a:defRPr>
            </a:lvl4pPr>
            <a:lvl5pPr>
              <a:tabLst>
                <a:tab pos="723900" algn="l"/>
                <a:tab pos="1447800" algn="l"/>
                <a:tab pos="2171700" algn="l"/>
                <a:tab pos="2895600" algn="l"/>
                <a:tab pos="3619500" algn="l"/>
                <a:tab pos="4343400" algn="l"/>
                <a:tab pos="5067300" algn="l"/>
                <a:tab pos="5791200" algn="l"/>
                <a:tab pos="6515100" algn="l"/>
                <a:tab pos="7239000" algn="l"/>
                <a:tab pos="7962900" algn="l"/>
                <a:tab pos="8686800" algn="l"/>
              </a:tabLst>
              <a:defRPr sz="2400">
                <a:solidFill>
                  <a:srgbClr val="000000"/>
                </a:solidFill>
                <a:latin typeface="Times New Roman" charset="0"/>
                <a:ea typeface="ＭＳ Ｐゴシック" charset="0"/>
                <a:cs typeface="msgothic" charset="0"/>
              </a:defRPr>
            </a:lvl5pPr>
            <a:lvl6pPr marL="1536700" indent="-215900" fontAlgn="base" hangingPunct="0">
              <a:lnSpc>
                <a:spcPct val="93000"/>
              </a:lnSpc>
              <a:spcBef>
                <a:spcPct val="0"/>
              </a:spcBef>
              <a:spcAft>
                <a:spcPct val="0"/>
              </a:spcAft>
              <a:buClr>
                <a:srgbClr val="000000"/>
              </a:buClr>
              <a:buSzPct val="45000"/>
              <a:buFont typeface="Wingdings" charset="0"/>
              <a:tabLst>
                <a:tab pos="723900" algn="l"/>
                <a:tab pos="1447800" algn="l"/>
                <a:tab pos="2171700" algn="l"/>
                <a:tab pos="2895600" algn="l"/>
                <a:tab pos="3619500" algn="l"/>
                <a:tab pos="4343400" algn="l"/>
                <a:tab pos="5067300" algn="l"/>
                <a:tab pos="5791200" algn="l"/>
                <a:tab pos="6515100" algn="l"/>
                <a:tab pos="7239000" algn="l"/>
                <a:tab pos="7962900" algn="l"/>
                <a:tab pos="8686800" algn="l"/>
              </a:tabLst>
              <a:defRPr sz="2400">
                <a:solidFill>
                  <a:srgbClr val="000000"/>
                </a:solidFill>
                <a:latin typeface="Times New Roman" charset="0"/>
                <a:ea typeface="ＭＳ Ｐゴシック" charset="0"/>
                <a:cs typeface="msgothic" charset="0"/>
              </a:defRPr>
            </a:lvl6pPr>
            <a:lvl7pPr marL="1993900" indent="-215900" fontAlgn="base" hangingPunct="0">
              <a:lnSpc>
                <a:spcPct val="93000"/>
              </a:lnSpc>
              <a:spcBef>
                <a:spcPct val="0"/>
              </a:spcBef>
              <a:spcAft>
                <a:spcPct val="0"/>
              </a:spcAft>
              <a:buClr>
                <a:srgbClr val="000000"/>
              </a:buClr>
              <a:buSzPct val="45000"/>
              <a:buFont typeface="Wingdings" charset="0"/>
              <a:tabLst>
                <a:tab pos="723900" algn="l"/>
                <a:tab pos="1447800" algn="l"/>
                <a:tab pos="2171700" algn="l"/>
                <a:tab pos="2895600" algn="l"/>
                <a:tab pos="3619500" algn="l"/>
                <a:tab pos="4343400" algn="l"/>
                <a:tab pos="5067300" algn="l"/>
                <a:tab pos="5791200" algn="l"/>
                <a:tab pos="6515100" algn="l"/>
                <a:tab pos="7239000" algn="l"/>
                <a:tab pos="7962900" algn="l"/>
                <a:tab pos="8686800" algn="l"/>
              </a:tabLst>
              <a:defRPr sz="2400">
                <a:solidFill>
                  <a:srgbClr val="000000"/>
                </a:solidFill>
                <a:latin typeface="Times New Roman" charset="0"/>
                <a:ea typeface="ＭＳ Ｐゴシック" charset="0"/>
                <a:cs typeface="msgothic" charset="0"/>
              </a:defRPr>
            </a:lvl7pPr>
            <a:lvl8pPr marL="2451100" indent="-215900" fontAlgn="base" hangingPunct="0">
              <a:lnSpc>
                <a:spcPct val="93000"/>
              </a:lnSpc>
              <a:spcBef>
                <a:spcPct val="0"/>
              </a:spcBef>
              <a:spcAft>
                <a:spcPct val="0"/>
              </a:spcAft>
              <a:buClr>
                <a:srgbClr val="000000"/>
              </a:buClr>
              <a:buSzPct val="45000"/>
              <a:buFont typeface="Wingdings" charset="0"/>
              <a:tabLst>
                <a:tab pos="723900" algn="l"/>
                <a:tab pos="1447800" algn="l"/>
                <a:tab pos="2171700" algn="l"/>
                <a:tab pos="2895600" algn="l"/>
                <a:tab pos="3619500" algn="l"/>
                <a:tab pos="4343400" algn="l"/>
                <a:tab pos="5067300" algn="l"/>
                <a:tab pos="5791200" algn="l"/>
                <a:tab pos="6515100" algn="l"/>
                <a:tab pos="7239000" algn="l"/>
                <a:tab pos="7962900" algn="l"/>
                <a:tab pos="8686800" algn="l"/>
              </a:tabLst>
              <a:defRPr sz="2400">
                <a:solidFill>
                  <a:srgbClr val="000000"/>
                </a:solidFill>
                <a:latin typeface="Times New Roman" charset="0"/>
                <a:ea typeface="ＭＳ Ｐゴシック" charset="0"/>
                <a:cs typeface="msgothic" charset="0"/>
              </a:defRPr>
            </a:lvl8pPr>
            <a:lvl9pPr marL="2908300" indent="-215900" fontAlgn="base" hangingPunct="0">
              <a:lnSpc>
                <a:spcPct val="93000"/>
              </a:lnSpc>
              <a:spcBef>
                <a:spcPct val="0"/>
              </a:spcBef>
              <a:spcAft>
                <a:spcPct val="0"/>
              </a:spcAft>
              <a:buClr>
                <a:srgbClr val="000000"/>
              </a:buClr>
              <a:buSzPct val="45000"/>
              <a:buFont typeface="Wingdings" charset="0"/>
              <a:tabLst>
                <a:tab pos="723900" algn="l"/>
                <a:tab pos="1447800" algn="l"/>
                <a:tab pos="2171700" algn="l"/>
                <a:tab pos="2895600" algn="l"/>
                <a:tab pos="3619500" algn="l"/>
                <a:tab pos="4343400" algn="l"/>
                <a:tab pos="5067300" algn="l"/>
                <a:tab pos="5791200" algn="l"/>
                <a:tab pos="6515100" algn="l"/>
                <a:tab pos="7239000" algn="l"/>
                <a:tab pos="7962900" algn="l"/>
                <a:tab pos="8686800" algn="l"/>
              </a:tabLst>
              <a:defRPr sz="2400">
                <a:solidFill>
                  <a:srgbClr val="000000"/>
                </a:solidFill>
                <a:latin typeface="Times New Roman" charset="0"/>
                <a:ea typeface="ＭＳ Ｐゴシック" charset="0"/>
                <a:cs typeface="msgothic" charset="0"/>
              </a:defRPr>
            </a:lvl9pPr>
          </a:lstStyle>
          <a:p>
            <a:pPr algn="ctr"/>
            <a:r>
              <a:rPr lang="en-GB" sz="2800" dirty="0">
                <a:latin typeface="+mn-lt"/>
              </a:rPr>
              <a:t>The IGV application window.</a:t>
            </a:r>
          </a:p>
        </p:txBody>
      </p:sp>
      <p:pic>
        <p:nvPicPr>
          <p:cNvPr id="3075"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198987" y="1368770"/>
            <a:ext cx="7224480" cy="4893634"/>
          </a:xfrm>
          <a:prstGeom prst="rect">
            <a:avLst/>
          </a:prstGeom>
          <a:noFill/>
          <a:ln>
            <a:noFill/>
          </a:ln>
          <a:effectLst/>
          <a:extLst>
            <a:ext uri="{909E8E84-426E-40dd-AFC4-6F175D3DCCD1}">
              <a14:hiddenFill xmlns:a14="http://schemas.microsoft.com/office/drawing/2010/main">
                <a:blipFill dpi="0" rotWithShape="0">
                  <a:blip/>
                  <a:srcRect/>
                  <a:stretch>
                    <a:fillRect/>
                  </a:stretch>
                </a:blipFill>
              </a14:hiddenFill>
            </a:ext>
            <a:ext uri="{91240B29-F687-4f45-9708-019B960494DF}">
              <a14:hiddenLine xmlns:a14="http://schemas.microsoft.com/office/drawing/2010/main" w="9525">
                <a:solidFill>
                  <a:srgbClr val="FFFFFF"/>
                </a:solidFill>
                <a:round/>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pic>
      <p:sp>
        <p:nvSpPr>
          <p:cNvPr id="2" name="Slide Number Placeholder 1"/>
          <p:cNvSpPr>
            <a:spLocks noGrp="1"/>
          </p:cNvSpPr>
          <p:nvPr>
            <p:ph type="sldNum" sz="quarter" idx="12"/>
          </p:nvPr>
        </p:nvSpPr>
        <p:spPr/>
        <p:txBody>
          <a:bodyPr/>
          <a:lstStyle/>
          <a:p>
            <a:fld id="{9DA039C4-C5F2-1743-BB7A-5D831266C61E}" type="slidenum">
              <a:rPr lang="en-US" smtClean="0"/>
              <a:t>34</a:t>
            </a:fld>
            <a:endParaRPr lang="en-US"/>
          </a:p>
        </p:txBody>
      </p:sp>
    </p:spTree>
    <p:extLst>
      <p:ext uri="{BB962C8B-B14F-4D97-AF65-F5344CB8AC3E}">
        <p14:creationId xmlns:p14="http://schemas.microsoft.com/office/powerpoint/2010/main" val="460841537"/>
      </p:ext>
    </p:extLst>
  </p:cSld>
  <p:clrMapOvr>
    <a:masterClrMapping/>
  </p:clrMapOvr>
  <p:transition xmlns:p14="http://schemas.microsoft.com/office/powerpoint/2010/main" spd="med"/>
  <p:timing>
    <p:tnLst>
      <p:par>
        <p:cTn xmlns:p14="http://schemas.microsoft.com/office/powerpoint/2010/main" id="1" dur="indefinite" restart="never" nodeType="tmRoot">
          <p:childTnLst>
            <p:seq concurrent="1" nextAc="seek">
              <p:cTn id="2" dur="0" nodeType="mainSeq"/>
              <p:prevCondLst>
                <p:cond evt="onPrev" delay="0">
                  <p:tgtEl>
                    <p:sldTgt/>
                  </p:tgtEl>
                </p:cond>
              </p:prevCondLst>
              <p:nextCondLst>
                <p:cond evt="onNext" delay="0">
                  <p:tgtEl>
                    <p:sldTgt/>
                  </p:tgtEl>
                </p:cond>
              </p:nextCondLst>
            </p:seq>
          </p:childTnLst>
        </p:cTn>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Data for IGV</a:t>
            </a:r>
            <a:endParaRPr lang="en-US" dirty="0"/>
          </a:p>
        </p:txBody>
      </p:sp>
      <p:sp>
        <p:nvSpPr>
          <p:cNvPr id="3" name="Content Placeholder 2"/>
          <p:cNvSpPr>
            <a:spLocks noGrp="1"/>
          </p:cNvSpPr>
          <p:nvPr>
            <p:ph idx="1"/>
          </p:nvPr>
        </p:nvSpPr>
        <p:spPr>
          <a:xfrm>
            <a:off x="609600" y="1384876"/>
            <a:ext cx="8229600" cy="4741288"/>
          </a:xfrm>
        </p:spPr>
        <p:txBody>
          <a:bodyPr/>
          <a:lstStyle/>
          <a:p>
            <a:r>
              <a:rPr lang="en-US" dirty="0" smtClean="0"/>
              <a:t>Reference genomes (build-in or external references)</a:t>
            </a:r>
          </a:p>
          <a:p>
            <a:r>
              <a:rPr lang="en-US" dirty="0" smtClean="0"/>
              <a:t>Data format:</a:t>
            </a:r>
          </a:p>
          <a:p>
            <a:pPr marL="457200" indent="-457200">
              <a:buFont typeface="+mj-lt"/>
              <a:buAutoNum type="arabicPeriod"/>
            </a:pPr>
            <a:r>
              <a:rPr lang="en-US" dirty="0" smtClean="0"/>
              <a:t>Non-indexed formats: GFF</a:t>
            </a:r>
            <a:r>
              <a:rPr lang="en-US" dirty="0"/>
              <a:t>, BED and WIG.</a:t>
            </a:r>
          </a:p>
          <a:p>
            <a:pPr marL="457200" indent="-457200">
              <a:buFont typeface="+mj-lt"/>
              <a:buAutoNum type="arabicPeriod"/>
            </a:pPr>
            <a:r>
              <a:rPr lang="en-US" dirty="0"/>
              <a:t>Indexed </a:t>
            </a:r>
            <a:r>
              <a:rPr lang="en-US" dirty="0" smtClean="0"/>
              <a:t>formats: BAM (sequence alignments)</a:t>
            </a:r>
          </a:p>
          <a:p>
            <a:pPr marL="457200" indent="-457200">
              <a:buFont typeface="+mj-lt"/>
              <a:buAutoNum type="arabicPeriod"/>
            </a:pPr>
            <a:endParaRPr lang="en-US" dirty="0"/>
          </a:p>
          <a:p>
            <a:pPr marL="0" indent="0">
              <a:buNone/>
            </a:pPr>
            <a:r>
              <a:rPr lang="en-US" dirty="0" smtClean="0"/>
              <a:t>For example:</a:t>
            </a:r>
          </a:p>
          <a:p>
            <a:pPr marL="0" indent="0">
              <a:buNone/>
            </a:pPr>
            <a:r>
              <a:rPr lang="en-US" dirty="0" smtClean="0"/>
              <a:t>A reference genome: .</a:t>
            </a:r>
            <a:r>
              <a:rPr lang="en-US" dirty="0" err="1" smtClean="0"/>
              <a:t>fasta</a:t>
            </a:r>
            <a:endParaRPr lang="en-US" dirty="0"/>
          </a:p>
          <a:p>
            <a:pPr marL="0" indent="0">
              <a:buNone/>
            </a:pPr>
            <a:r>
              <a:rPr lang="en-US" dirty="0" smtClean="0"/>
              <a:t>A genome annotation file: .gff3 (optional)</a:t>
            </a:r>
          </a:p>
          <a:p>
            <a:pPr marL="0" indent="0">
              <a:buNone/>
            </a:pPr>
            <a:r>
              <a:rPr lang="en-US" dirty="0" smtClean="0"/>
              <a:t>An alignment file: .bam (plus .</a:t>
            </a:r>
            <a:r>
              <a:rPr lang="en-US" dirty="0" err="1" smtClean="0"/>
              <a:t>bai</a:t>
            </a:r>
            <a:r>
              <a:rPr lang="en-US" dirty="0" smtClean="0"/>
              <a:t> index file)</a:t>
            </a:r>
            <a:endParaRPr lang="en-US" dirty="0"/>
          </a:p>
        </p:txBody>
      </p:sp>
      <p:sp>
        <p:nvSpPr>
          <p:cNvPr id="4" name="Slide Number Placeholder 3"/>
          <p:cNvSpPr>
            <a:spLocks noGrp="1"/>
          </p:cNvSpPr>
          <p:nvPr>
            <p:ph type="sldNum" sz="quarter" idx="12"/>
          </p:nvPr>
        </p:nvSpPr>
        <p:spPr/>
        <p:txBody>
          <a:bodyPr/>
          <a:lstStyle/>
          <a:p>
            <a:fld id="{9DA039C4-C5F2-1743-BB7A-5D831266C61E}" type="slidenum">
              <a:rPr lang="en-US" smtClean="0"/>
              <a:t>35</a:t>
            </a:fld>
            <a:endParaRPr lang="en-US"/>
          </a:p>
        </p:txBody>
      </p:sp>
    </p:spTree>
    <p:extLst>
      <p:ext uri="{BB962C8B-B14F-4D97-AF65-F5344CB8AC3E}">
        <p14:creationId xmlns:p14="http://schemas.microsoft.com/office/powerpoint/2010/main" val="3633292929"/>
      </p:ext>
    </p:extLst>
  </p:cSld>
  <p:clrMapOvr>
    <a:masterClrMapping/>
  </p:clrMapOvr>
  <p:timing>
    <p:tnLst>
      <p:par>
        <p:cTn xmlns:p14="http://schemas.microsoft.com/office/powerpoint/2010/mai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IGV example</a:t>
            </a:r>
            <a:endParaRPr lang="en-US" dirty="0"/>
          </a:p>
        </p:txBody>
      </p:sp>
      <p:pic>
        <p:nvPicPr>
          <p:cNvPr id="4" name="Picture 3" descr="Screen Shot 2015-01-08 at 5.24.35 P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61533" y="1047625"/>
            <a:ext cx="6445669" cy="3961193"/>
          </a:xfrm>
          <a:prstGeom prst="rect">
            <a:avLst/>
          </a:prstGeom>
        </p:spPr>
      </p:pic>
      <p:sp>
        <p:nvSpPr>
          <p:cNvPr id="5" name="TextBox 4"/>
          <p:cNvSpPr txBox="1"/>
          <p:nvPr/>
        </p:nvSpPr>
        <p:spPr>
          <a:xfrm>
            <a:off x="220132" y="5076555"/>
            <a:ext cx="8746068" cy="1323439"/>
          </a:xfrm>
          <a:prstGeom prst="rect">
            <a:avLst/>
          </a:prstGeom>
          <a:noFill/>
        </p:spPr>
        <p:txBody>
          <a:bodyPr wrap="square" rtlCol="0">
            <a:spAutoFit/>
          </a:bodyPr>
          <a:lstStyle/>
          <a:p>
            <a:pPr marL="457200" indent="-457200">
              <a:buFont typeface="+mj-lt"/>
              <a:buAutoNum type="arabicPeriod"/>
            </a:pPr>
            <a:r>
              <a:rPr lang="en-US" sz="2000" dirty="0" smtClean="0"/>
              <a:t>Loci </a:t>
            </a:r>
            <a:r>
              <a:rPr lang="en-US" sz="2000" dirty="0"/>
              <a:t>with a large percentage of </a:t>
            </a:r>
            <a:r>
              <a:rPr lang="en-US" sz="2000" dirty="0" smtClean="0"/>
              <a:t>mismatches relative </a:t>
            </a:r>
            <a:r>
              <a:rPr lang="en-US" sz="2000" dirty="0"/>
              <a:t>to the reference are flagged in the coverage plot as color-coded </a:t>
            </a:r>
            <a:r>
              <a:rPr lang="en-US" sz="2000" dirty="0" smtClean="0"/>
              <a:t>bars.</a:t>
            </a:r>
          </a:p>
          <a:p>
            <a:pPr marL="457200" indent="-457200">
              <a:buFont typeface="+mj-lt"/>
              <a:buAutoNum type="arabicPeriod"/>
            </a:pPr>
            <a:r>
              <a:rPr lang="en-US" sz="2000" dirty="0" smtClean="0"/>
              <a:t>Alignments </a:t>
            </a:r>
            <a:r>
              <a:rPr lang="en-US" sz="2000" dirty="0"/>
              <a:t>with </a:t>
            </a:r>
            <a:r>
              <a:rPr lang="en-US" sz="2000" dirty="0" smtClean="0"/>
              <a:t>unexpected inferred </a:t>
            </a:r>
            <a:r>
              <a:rPr lang="en-US" sz="2000" dirty="0"/>
              <a:t>insert sizes are indicated by </a:t>
            </a:r>
            <a:r>
              <a:rPr lang="en-US" sz="2000" dirty="0" smtClean="0"/>
              <a:t>color.</a:t>
            </a:r>
          </a:p>
          <a:p>
            <a:pPr marL="457200" indent="-457200">
              <a:buFont typeface="+mj-lt"/>
              <a:buAutoNum type="arabicPeriod"/>
            </a:pPr>
            <a:r>
              <a:rPr lang="en-US" sz="2000" dirty="0" smtClean="0"/>
              <a:t>Evidence </a:t>
            </a:r>
            <a:r>
              <a:rPr lang="en-US" sz="2000" dirty="0"/>
              <a:t>for a ~10-kb deletion </a:t>
            </a:r>
            <a:r>
              <a:rPr lang="en-US" sz="2000" dirty="0" smtClean="0"/>
              <a:t>in </a:t>
            </a:r>
            <a:r>
              <a:rPr lang="en-US" sz="2000" dirty="0"/>
              <a:t>the tumor sample not present in the normal.</a:t>
            </a:r>
          </a:p>
        </p:txBody>
      </p:sp>
      <p:sp>
        <p:nvSpPr>
          <p:cNvPr id="3" name="Slide Number Placeholder 2"/>
          <p:cNvSpPr>
            <a:spLocks noGrp="1"/>
          </p:cNvSpPr>
          <p:nvPr>
            <p:ph type="sldNum" sz="quarter" idx="12"/>
          </p:nvPr>
        </p:nvSpPr>
        <p:spPr/>
        <p:txBody>
          <a:bodyPr/>
          <a:lstStyle/>
          <a:p>
            <a:fld id="{9DA039C4-C5F2-1743-BB7A-5D831266C61E}" type="slidenum">
              <a:rPr lang="en-US" smtClean="0"/>
              <a:t>36</a:t>
            </a:fld>
            <a:endParaRPr lang="en-US"/>
          </a:p>
        </p:txBody>
      </p:sp>
    </p:spTree>
    <p:extLst>
      <p:ext uri="{BB962C8B-B14F-4D97-AF65-F5344CB8AC3E}">
        <p14:creationId xmlns:p14="http://schemas.microsoft.com/office/powerpoint/2010/main" val="424392904"/>
      </p:ext>
    </p:extLst>
  </p:cSld>
  <p:clrMapOvr>
    <a:masterClrMapping/>
  </p:clrMapOvr>
  <p:timing>
    <p:tnLst>
      <p:par>
        <p:cTn xmlns:p14="http://schemas.microsoft.com/office/powerpoint/2010/mai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Alignment is a central step for most NGS analyses</a:t>
            </a:r>
            <a:endParaRPr lang="en-US" dirty="0"/>
          </a:p>
        </p:txBody>
      </p:sp>
      <p:sp>
        <p:nvSpPr>
          <p:cNvPr id="4" name="Slide Number Placeholder 3"/>
          <p:cNvSpPr>
            <a:spLocks noGrp="1"/>
          </p:cNvSpPr>
          <p:nvPr>
            <p:ph type="sldNum" sz="quarter" idx="12"/>
          </p:nvPr>
        </p:nvSpPr>
        <p:spPr/>
        <p:txBody>
          <a:bodyPr/>
          <a:lstStyle/>
          <a:p>
            <a:fld id="{9DA039C4-C5F2-1743-BB7A-5D831266C61E}" type="slidenum">
              <a:rPr lang="en-US" smtClean="0"/>
              <a:t>4</a:t>
            </a:fld>
            <a:endParaRPr lang="en-US"/>
          </a:p>
        </p:txBody>
      </p:sp>
      <p:sp>
        <p:nvSpPr>
          <p:cNvPr id="6" name="TextBox 5"/>
          <p:cNvSpPr txBox="1"/>
          <p:nvPr/>
        </p:nvSpPr>
        <p:spPr>
          <a:xfrm>
            <a:off x="2868815" y="1629820"/>
            <a:ext cx="3085700" cy="830997"/>
          </a:xfrm>
          <a:prstGeom prst="rect">
            <a:avLst/>
          </a:prstGeom>
          <a:noFill/>
          <a:ln>
            <a:solidFill>
              <a:schemeClr val="accent3">
                <a:lumMod val="60000"/>
                <a:lumOff val="40000"/>
              </a:schemeClr>
            </a:solidFill>
          </a:ln>
        </p:spPr>
        <p:txBody>
          <a:bodyPr wrap="none" rtlCol="0">
            <a:spAutoFit/>
          </a:bodyPr>
          <a:lstStyle/>
          <a:p>
            <a:pPr algn="ctr"/>
            <a:r>
              <a:rPr lang="en-US" sz="2400" dirty="0" smtClean="0"/>
              <a:t>Sequencing reads</a:t>
            </a:r>
          </a:p>
          <a:p>
            <a:r>
              <a:rPr lang="en-US" sz="2400" dirty="0" smtClean="0"/>
              <a:t>(typically million reads)</a:t>
            </a:r>
          </a:p>
        </p:txBody>
      </p:sp>
      <p:sp>
        <p:nvSpPr>
          <p:cNvPr id="8" name="TextBox 7"/>
          <p:cNvSpPr txBox="1"/>
          <p:nvPr/>
        </p:nvSpPr>
        <p:spPr>
          <a:xfrm>
            <a:off x="3614287" y="3320322"/>
            <a:ext cx="1594757" cy="461665"/>
          </a:xfrm>
          <a:prstGeom prst="rect">
            <a:avLst/>
          </a:prstGeom>
          <a:noFill/>
          <a:ln>
            <a:solidFill>
              <a:schemeClr val="accent3">
                <a:lumMod val="60000"/>
                <a:lumOff val="40000"/>
              </a:schemeClr>
            </a:solidFill>
          </a:ln>
        </p:spPr>
        <p:txBody>
          <a:bodyPr wrap="none" rtlCol="0">
            <a:spAutoFit/>
          </a:bodyPr>
          <a:lstStyle/>
          <a:p>
            <a:pPr algn="ctr"/>
            <a:r>
              <a:rPr lang="en-US" sz="2400" dirty="0" smtClean="0"/>
              <a:t>Alignments</a:t>
            </a:r>
            <a:endParaRPr lang="en-US" sz="2400" dirty="0"/>
          </a:p>
        </p:txBody>
      </p:sp>
      <p:sp>
        <p:nvSpPr>
          <p:cNvPr id="9" name="TextBox 8"/>
          <p:cNvSpPr txBox="1"/>
          <p:nvPr/>
        </p:nvSpPr>
        <p:spPr>
          <a:xfrm>
            <a:off x="675866" y="4706042"/>
            <a:ext cx="2092941" cy="461665"/>
          </a:xfrm>
          <a:prstGeom prst="rect">
            <a:avLst/>
          </a:prstGeom>
          <a:noFill/>
          <a:ln>
            <a:solidFill>
              <a:schemeClr val="accent3">
                <a:lumMod val="60000"/>
                <a:lumOff val="40000"/>
              </a:schemeClr>
            </a:solidFill>
          </a:ln>
        </p:spPr>
        <p:txBody>
          <a:bodyPr wrap="none" rtlCol="0">
            <a:spAutoFit/>
          </a:bodyPr>
          <a:lstStyle/>
          <a:p>
            <a:pPr algn="ctr"/>
            <a:r>
              <a:rPr lang="en-US" sz="2400" dirty="0" smtClean="0"/>
              <a:t>Variants (SNPs)</a:t>
            </a:r>
            <a:endParaRPr lang="en-US" sz="2400" dirty="0"/>
          </a:p>
        </p:txBody>
      </p:sp>
      <p:sp>
        <p:nvSpPr>
          <p:cNvPr id="10" name="TextBox 9"/>
          <p:cNvSpPr txBox="1"/>
          <p:nvPr/>
        </p:nvSpPr>
        <p:spPr>
          <a:xfrm>
            <a:off x="3306134" y="4706042"/>
            <a:ext cx="2211062" cy="461665"/>
          </a:xfrm>
          <a:prstGeom prst="rect">
            <a:avLst/>
          </a:prstGeom>
          <a:noFill/>
          <a:ln>
            <a:solidFill>
              <a:schemeClr val="accent3">
                <a:lumMod val="60000"/>
                <a:lumOff val="40000"/>
              </a:schemeClr>
            </a:solidFill>
          </a:ln>
        </p:spPr>
        <p:txBody>
          <a:bodyPr wrap="none" rtlCol="0">
            <a:spAutoFit/>
          </a:bodyPr>
          <a:lstStyle/>
          <a:p>
            <a:pPr algn="ctr"/>
            <a:r>
              <a:rPr lang="en-US" sz="2400" dirty="0" smtClean="0"/>
              <a:t>gene expression</a:t>
            </a:r>
            <a:endParaRPr lang="en-US" sz="2400" dirty="0"/>
          </a:p>
        </p:txBody>
      </p:sp>
      <p:sp>
        <p:nvSpPr>
          <p:cNvPr id="11" name="TextBox 10"/>
          <p:cNvSpPr txBox="1"/>
          <p:nvPr/>
        </p:nvSpPr>
        <p:spPr>
          <a:xfrm>
            <a:off x="6036980" y="4706042"/>
            <a:ext cx="2608406" cy="461665"/>
          </a:xfrm>
          <a:prstGeom prst="rect">
            <a:avLst/>
          </a:prstGeom>
          <a:noFill/>
          <a:ln>
            <a:solidFill>
              <a:schemeClr val="accent3">
                <a:lumMod val="60000"/>
                <a:lumOff val="40000"/>
              </a:schemeClr>
            </a:solidFill>
          </a:ln>
        </p:spPr>
        <p:txBody>
          <a:bodyPr wrap="none" rtlCol="0">
            <a:spAutoFit/>
          </a:bodyPr>
          <a:lstStyle/>
          <a:p>
            <a:pPr algn="ctr"/>
            <a:r>
              <a:rPr lang="en-US" sz="2400" dirty="0" smtClean="0"/>
              <a:t>sequence assembly</a:t>
            </a:r>
            <a:endParaRPr lang="en-US" sz="2400" dirty="0"/>
          </a:p>
        </p:txBody>
      </p:sp>
      <p:cxnSp>
        <p:nvCxnSpPr>
          <p:cNvPr id="13" name="Straight Arrow Connector 12"/>
          <p:cNvCxnSpPr>
            <a:stCxn id="6" idx="2"/>
            <a:endCxn id="8" idx="0"/>
          </p:cNvCxnSpPr>
          <p:nvPr/>
        </p:nvCxnSpPr>
        <p:spPr>
          <a:xfrm>
            <a:off x="4411665" y="2460817"/>
            <a:ext cx="1" cy="859505"/>
          </a:xfrm>
          <a:prstGeom prst="straightConnector1">
            <a:avLst/>
          </a:prstGeom>
          <a:ln>
            <a:solidFill>
              <a:schemeClr val="accent3">
                <a:lumMod val="60000"/>
                <a:lumOff val="40000"/>
              </a:schemeClr>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14" name="Straight Arrow Connector 13"/>
          <p:cNvCxnSpPr>
            <a:stCxn id="8" idx="2"/>
            <a:endCxn id="10" idx="0"/>
          </p:cNvCxnSpPr>
          <p:nvPr/>
        </p:nvCxnSpPr>
        <p:spPr>
          <a:xfrm flipH="1">
            <a:off x="4411665" y="3781987"/>
            <a:ext cx="1" cy="924055"/>
          </a:xfrm>
          <a:prstGeom prst="straightConnector1">
            <a:avLst/>
          </a:prstGeom>
          <a:ln>
            <a:solidFill>
              <a:schemeClr val="accent3">
                <a:lumMod val="60000"/>
                <a:lumOff val="40000"/>
              </a:schemeClr>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17" name="Straight Arrow Connector 16"/>
          <p:cNvCxnSpPr>
            <a:stCxn id="8" idx="2"/>
            <a:endCxn id="9" idx="0"/>
          </p:cNvCxnSpPr>
          <p:nvPr/>
        </p:nvCxnSpPr>
        <p:spPr>
          <a:xfrm flipH="1">
            <a:off x="1722337" y="3781987"/>
            <a:ext cx="2689329" cy="924055"/>
          </a:xfrm>
          <a:prstGeom prst="straightConnector1">
            <a:avLst/>
          </a:prstGeom>
          <a:ln>
            <a:solidFill>
              <a:schemeClr val="accent3">
                <a:lumMod val="60000"/>
                <a:lumOff val="40000"/>
              </a:schemeClr>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20" name="Straight Arrow Connector 19"/>
          <p:cNvCxnSpPr>
            <a:stCxn id="8" idx="2"/>
            <a:endCxn id="11" idx="0"/>
          </p:cNvCxnSpPr>
          <p:nvPr/>
        </p:nvCxnSpPr>
        <p:spPr>
          <a:xfrm>
            <a:off x="4411666" y="3781987"/>
            <a:ext cx="2929517" cy="924055"/>
          </a:xfrm>
          <a:prstGeom prst="straightConnector1">
            <a:avLst/>
          </a:prstGeom>
          <a:ln>
            <a:solidFill>
              <a:schemeClr val="accent3">
                <a:lumMod val="60000"/>
                <a:lumOff val="40000"/>
              </a:schemeClr>
            </a:solidFill>
            <a:tailEnd type="arrow"/>
          </a:ln>
          <a:effectLst/>
        </p:spPr>
        <p:style>
          <a:lnRef idx="2">
            <a:schemeClr val="accent1"/>
          </a:lnRef>
          <a:fillRef idx="0">
            <a:schemeClr val="accent1"/>
          </a:fillRef>
          <a:effectRef idx="1">
            <a:schemeClr val="accent1"/>
          </a:effectRef>
          <a:fontRef idx="minor">
            <a:schemeClr val="tx1"/>
          </a:fontRef>
        </p:style>
      </p:cxnSp>
      <p:sp>
        <p:nvSpPr>
          <p:cNvPr id="24" name="TextBox 23"/>
          <p:cNvSpPr txBox="1"/>
          <p:nvPr/>
        </p:nvSpPr>
        <p:spPr>
          <a:xfrm>
            <a:off x="1262944" y="5468042"/>
            <a:ext cx="3688743" cy="369332"/>
          </a:xfrm>
          <a:prstGeom prst="rect">
            <a:avLst/>
          </a:prstGeom>
          <a:noFill/>
        </p:spPr>
        <p:txBody>
          <a:bodyPr wrap="none" rtlCol="0">
            <a:spAutoFit/>
          </a:bodyPr>
          <a:lstStyle/>
          <a:p>
            <a:r>
              <a:rPr lang="en-US" dirty="0" smtClean="0"/>
              <a:t>reads aligned to reference sequences</a:t>
            </a:r>
            <a:endParaRPr lang="en-US" dirty="0"/>
          </a:p>
        </p:txBody>
      </p:sp>
      <p:sp>
        <p:nvSpPr>
          <p:cNvPr id="27" name="Left Brace 26"/>
          <p:cNvSpPr/>
          <p:nvPr/>
        </p:nvSpPr>
        <p:spPr>
          <a:xfrm rot="16200000">
            <a:off x="2948112" y="4004489"/>
            <a:ext cx="237777" cy="2689328"/>
          </a:xfrm>
          <a:prstGeom prst="leftBrace">
            <a:avLst/>
          </a:prstGeom>
          <a:ln>
            <a:solidFill>
              <a:srgbClr val="C3D69B"/>
            </a:solidFill>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28" name="TextBox 27"/>
          <p:cNvSpPr txBox="1"/>
          <p:nvPr/>
        </p:nvSpPr>
        <p:spPr>
          <a:xfrm>
            <a:off x="6090574" y="5468042"/>
            <a:ext cx="2501218" cy="369332"/>
          </a:xfrm>
          <a:prstGeom prst="rect">
            <a:avLst/>
          </a:prstGeom>
          <a:noFill/>
        </p:spPr>
        <p:txBody>
          <a:bodyPr wrap="none" rtlCol="0">
            <a:spAutoFit/>
          </a:bodyPr>
          <a:lstStyle/>
          <a:p>
            <a:r>
              <a:rPr lang="en-US" dirty="0" smtClean="0"/>
              <a:t>reads aligned each other</a:t>
            </a:r>
            <a:endParaRPr lang="en-US" dirty="0"/>
          </a:p>
        </p:txBody>
      </p:sp>
    </p:spTree>
    <p:extLst>
      <p:ext uri="{BB962C8B-B14F-4D97-AF65-F5344CB8AC3E}">
        <p14:creationId xmlns:p14="http://schemas.microsoft.com/office/powerpoint/2010/main" val="3675245077"/>
      </p:ext>
    </p:extLst>
  </p:cSld>
  <p:clrMapOvr>
    <a:masterClrMapping/>
  </p:clrMapOvr>
  <p:timing>
    <p:tnLst>
      <p:par>
        <p:cTn xmlns:p14="http://schemas.microsoft.com/office/powerpoint/2010/mai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Short-read alignments</a:t>
            </a:r>
            <a:endParaRPr lang="en-US" dirty="0"/>
          </a:p>
        </p:txBody>
      </p:sp>
      <p:grpSp>
        <p:nvGrpSpPr>
          <p:cNvPr id="3" name="Group 2"/>
          <p:cNvGrpSpPr/>
          <p:nvPr/>
        </p:nvGrpSpPr>
        <p:grpSpPr>
          <a:xfrm>
            <a:off x="934400" y="2276500"/>
            <a:ext cx="7162002" cy="3069381"/>
            <a:chOff x="1092132" y="1587999"/>
            <a:chExt cx="7162002" cy="3069381"/>
          </a:xfrm>
        </p:grpSpPr>
        <p:sp>
          <p:nvSpPr>
            <p:cNvPr id="5" name="Oval 4"/>
            <p:cNvSpPr/>
            <p:nvPr/>
          </p:nvSpPr>
          <p:spPr>
            <a:xfrm>
              <a:off x="1092132" y="1809302"/>
              <a:ext cx="2101773" cy="1308578"/>
            </a:xfrm>
            <a:prstGeom prst="ellipse">
              <a:avLst/>
            </a:prstGeom>
            <a:noFill/>
            <a:ln>
              <a:solidFill>
                <a:schemeClr val="tx2">
                  <a:lumMod val="40000"/>
                  <a:lumOff val="6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400" dirty="0" smtClean="0">
                  <a:solidFill>
                    <a:schemeClr val="tx1">
                      <a:lumMod val="75000"/>
                      <a:lumOff val="25000"/>
                    </a:schemeClr>
                  </a:solidFill>
                </a:rPr>
                <a:t>Genome sequences</a:t>
              </a:r>
              <a:endParaRPr lang="en-US" sz="2400" dirty="0">
                <a:solidFill>
                  <a:schemeClr val="tx1">
                    <a:lumMod val="75000"/>
                    <a:lumOff val="25000"/>
                  </a:schemeClr>
                </a:solidFill>
              </a:endParaRPr>
            </a:p>
          </p:txBody>
        </p:sp>
        <p:sp>
          <p:nvSpPr>
            <p:cNvPr id="8" name="Oval 7"/>
            <p:cNvSpPr/>
            <p:nvPr/>
          </p:nvSpPr>
          <p:spPr>
            <a:xfrm>
              <a:off x="4592363" y="1587999"/>
              <a:ext cx="2584306" cy="1943621"/>
            </a:xfrm>
            <a:prstGeom prst="ellipse">
              <a:avLst/>
            </a:prstGeom>
            <a:noFill/>
            <a:ln>
              <a:solidFill>
                <a:schemeClr val="tx2">
                  <a:lumMod val="40000"/>
                  <a:lumOff val="6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400" dirty="0" smtClean="0">
                  <a:solidFill>
                    <a:schemeClr val="tx1">
                      <a:lumMod val="75000"/>
                      <a:lumOff val="25000"/>
                    </a:schemeClr>
                  </a:solidFill>
                </a:rPr>
                <a:t>“sorted or indexed” genome</a:t>
              </a:r>
              <a:endParaRPr lang="en-US" sz="2400" dirty="0">
                <a:solidFill>
                  <a:schemeClr val="tx1">
                    <a:lumMod val="75000"/>
                    <a:lumOff val="25000"/>
                  </a:schemeClr>
                </a:solidFill>
              </a:endParaRPr>
            </a:p>
          </p:txBody>
        </p:sp>
        <p:sp>
          <p:nvSpPr>
            <p:cNvPr id="9" name="Oval 8"/>
            <p:cNvSpPr/>
            <p:nvPr/>
          </p:nvSpPr>
          <p:spPr>
            <a:xfrm>
              <a:off x="3597954" y="3953432"/>
              <a:ext cx="1904800" cy="703948"/>
            </a:xfrm>
            <a:prstGeom prst="ellipse">
              <a:avLst/>
            </a:prstGeom>
            <a:noFill/>
            <a:ln>
              <a:solidFill>
                <a:schemeClr val="tx2">
                  <a:lumMod val="40000"/>
                  <a:lumOff val="6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400" dirty="0" smtClean="0">
                  <a:solidFill>
                    <a:schemeClr val="tx1">
                      <a:lumMod val="75000"/>
                      <a:lumOff val="25000"/>
                    </a:schemeClr>
                  </a:solidFill>
                </a:rPr>
                <a:t>reads</a:t>
              </a:r>
              <a:endParaRPr lang="en-US" sz="2400" dirty="0">
                <a:solidFill>
                  <a:schemeClr val="tx1">
                    <a:lumMod val="75000"/>
                    <a:lumOff val="25000"/>
                  </a:schemeClr>
                </a:solidFill>
              </a:endParaRPr>
            </a:p>
          </p:txBody>
        </p:sp>
        <p:sp>
          <p:nvSpPr>
            <p:cNvPr id="11" name="Curved Down Arrow 10"/>
            <p:cNvSpPr/>
            <p:nvPr/>
          </p:nvSpPr>
          <p:spPr>
            <a:xfrm>
              <a:off x="4515401" y="3531621"/>
              <a:ext cx="2738230" cy="388910"/>
            </a:xfrm>
            <a:prstGeom prst="curvedDownArrow">
              <a:avLst/>
            </a:prstGeom>
            <a:solidFill>
              <a:schemeClr val="bg1">
                <a:lumMod val="75000"/>
              </a:schemeClr>
            </a:solidFill>
            <a:ln>
              <a:solidFill>
                <a:schemeClr val="bg1">
                  <a:lumMod val="65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tx1"/>
                </a:solidFill>
              </a:endParaRPr>
            </a:p>
          </p:txBody>
        </p:sp>
        <p:sp>
          <p:nvSpPr>
            <p:cNvPr id="12" name="Oval 11"/>
            <p:cNvSpPr/>
            <p:nvPr/>
          </p:nvSpPr>
          <p:spPr>
            <a:xfrm>
              <a:off x="6060729" y="3953432"/>
              <a:ext cx="2193405" cy="703948"/>
            </a:xfrm>
            <a:prstGeom prst="ellipse">
              <a:avLst/>
            </a:prstGeom>
            <a:noFill/>
            <a:ln>
              <a:solidFill>
                <a:schemeClr val="tx2">
                  <a:lumMod val="40000"/>
                  <a:lumOff val="6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400" dirty="0" smtClean="0">
                  <a:solidFill>
                    <a:schemeClr val="tx1">
                      <a:lumMod val="75000"/>
                      <a:lumOff val="25000"/>
                    </a:schemeClr>
                  </a:solidFill>
                </a:rPr>
                <a:t>alignments</a:t>
              </a:r>
              <a:endParaRPr lang="en-US" sz="2400" dirty="0">
                <a:solidFill>
                  <a:schemeClr val="tx1">
                    <a:lumMod val="75000"/>
                    <a:lumOff val="25000"/>
                  </a:schemeClr>
                </a:solidFill>
              </a:endParaRPr>
            </a:p>
          </p:txBody>
        </p:sp>
        <p:sp>
          <p:nvSpPr>
            <p:cNvPr id="13" name="Right Arrow 12"/>
            <p:cNvSpPr/>
            <p:nvPr/>
          </p:nvSpPr>
          <p:spPr>
            <a:xfrm>
              <a:off x="3540234" y="2338506"/>
              <a:ext cx="538732" cy="250169"/>
            </a:xfrm>
            <a:prstGeom prst="rightArrow">
              <a:avLst/>
            </a:prstGeom>
            <a:solidFill>
              <a:schemeClr val="bg1">
                <a:lumMod val="75000"/>
              </a:schemeClr>
            </a:solidFill>
            <a:ln>
              <a:solidFill>
                <a:schemeClr val="bg1">
                  <a:lumMod val="65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4" name="TextBox 13"/>
            <p:cNvSpPr txBox="1"/>
            <p:nvPr/>
          </p:nvSpPr>
          <p:spPr>
            <a:xfrm>
              <a:off x="5269260" y="3608930"/>
              <a:ext cx="1230513" cy="369332"/>
            </a:xfrm>
            <a:prstGeom prst="rect">
              <a:avLst/>
            </a:prstGeom>
            <a:noFill/>
          </p:spPr>
          <p:txBody>
            <a:bodyPr wrap="none" rtlCol="0">
              <a:spAutoFit/>
            </a:bodyPr>
            <a:lstStyle/>
            <a:p>
              <a:r>
                <a:rPr lang="en-US" dirty="0"/>
                <a:t>o</a:t>
              </a:r>
              <a:r>
                <a:rPr lang="en-US" dirty="0" smtClean="0"/>
                <a:t>ne by one</a:t>
              </a:r>
              <a:endParaRPr lang="en-US" dirty="0"/>
            </a:p>
          </p:txBody>
        </p:sp>
      </p:grpSp>
      <p:sp>
        <p:nvSpPr>
          <p:cNvPr id="15" name="TextBox 14"/>
          <p:cNvSpPr txBox="1"/>
          <p:nvPr/>
        </p:nvSpPr>
        <p:spPr>
          <a:xfrm>
            <a:off x="5239768" y="1837851"/>
            <a:ext cx="974996" cy="369332"/>
          </a:xfrm>
          <a:prstGeom prst="rect">
            <a:avLst/>
          </a:prstGeom>
          <a:noFill/>
        </p:spPr>
        <p:txBody>
          <a:bodyPr wrap="none" rtlCol="0">
            <a:spAutoFit/>
          </a:bodyPr>
          <a:lstStyle/>
          <a:p>
            <a:r>
              <a:rPr lang="en-US" dirty="0" smtClean="0"/>
              <a:t>memory</a:t>
            </a:r>
            <a:endParaRPr lang="en-US" dirty="0"/>
          </a:p>
        </p:txBody>
      </p:sp>
      <p:sp>
        <p:nvSpPr>
          <p:cNvPr id="16" name="TextBox 15"/>
          <p:cNvSpPr txBox="1"/>
          <p:nvPr/>
        </p:nvSpPr>
        <p:spPr>
          <a:xfrm>
            <a:off x="486110" y="1068792"/>
            <a:ext cx="8429290" cy="646331"/>
          </a:xfrm>
          <a:prstGeom prst="rect">
            <a:avLst/>
          </a:prstGeom>
          <a:noFill/>
        </p:spPr>
        <p:txBody>
          <a:bodyPr wrap="square" rtlCol="0">
            <a:spAutoFit/>
          </a:bodyPr>
          <a:lstStyle/>
          <a:p>
            <a:pPr marL="342900" indent="-342900">
              <a:buAutoNum type="arabicPeriod"/>
            </a:pPr>
            <a:r>
              <a:rPr lang="en-US" dirty="0" smtClean="0"/>
              <a:t>“Sorting or indexing” genome sequences in a smart way to accelerate the alignment</a:t>
            </a:r>
          </a:p>
          <a:p>
            <a:pPr marL="342900" indent="-342900">
              <a:buAutoNum type="arabicPeriod"/>
            </a:pPr>
            <a:r>
              <a:rPr lang="en-US" dirty="0" smtClean="0"/>
              <a:t>Keeping the </a:t>
            </a:r>
            <a:r>
              <a:rPr lang="en-US" dirty="0"/>
              <a:t>“Sorting or indexing” </a:t>
            </a:r>
            <a:r>
              <a:rPr lang="en-US" dirty="0" smtClean="0"/>
              <a:t>data at a reasonable size</a:t>
            </a:r>
            <a:endParaRPr lang="en-US" dirty="0"/>
          </a:p>
        </p:txBody>
      </p:sp>
      <p:sp>
        <p:nvSpPr>
          <p:cNvPr id="17" name="TextBox 16"/>
          <p:cNvSpPr txBox="1"/>
          <p:nvPr/>
        </p:nvSpPr>
        <p:spPr>
          <a:xfrm>
            <a:off x="6733116" y="1851472"/>
            <a:ext cx="2292350" cy="646331"/>
          </a:xfrm>
          <a:prstGeom prst="rect">
            <a:avLst/>
          </a:prstGeom>
          <a:noFill/>
        </p:spPr>
        <p:txBody>
          <a:bodyPr wrap="square" rtlCol="0">
            <a:spAutoFit/>
          </a:bodyPr>
          <a:lstStyle/>
          <a:p>
            <a:r>
              <a:rPr lang="en-US" dirty="0" smtClean="0">
                <a:solidFill>
                  <a:srgbClr val="FF0000"/>
                </a:solidFill>
              </a:rPr>
              <a:t>Human: ~2 gigabytes</a:t>
            </a:r>
          </a:p>
          <a:p>
            <a:r>
              <a:rPr lang="en-US" dirty="0" smtClean="0">
                <a:solidFill>
                  <a:srgbClr val="FF0000"/>
                </a:solidFill>
              </a:rPr>
              <a:t>Wheat: &gt;15 gigabytes</a:t>
            </a:r>
            <a:endParaRPr lang="en-US" dirty="0">
              <a:solidFill>
                <a:srgbClr val="FF0000"/>
              </a:solidFill>
            </a:endParaRPr>
          </a:p>
        </p:txBody>
      </p:sp>
      <p:sp>
        <p:nvSpPr>
          <p:cNvPr id="28" name="TextBox 27"/>
          <p:cNvSpPr txBox="1"/>
          <p:nvPr/>
        </p:nvSpPr>
        <p:spPr>
          <a:xfrm>
            <a:off x="486110" y="5890734"/>
            <a:ext cx="8266324" cy="400110"/>
          </a:xfrm>
          <a:prstGeom prst="rect">
            <a:avLst/>
          </a:prstGeom>
          <a:noFill/>
        </p:spPr>
        <p:txBody>
          <a:bodyPr wrap="square" rtlCol="0">
            <a:spAutoFit/>
          </a:bodyPr>
          <a:lstStyle/>
          <a:p>
            <a:r>
              <a:rPr lang="en-US" sz="2000" dirty="0" smtClean="0">
                <a:solidFill>
                  <a:srgbClr val="008000"/>
                </a:solidFill>
              </a:rPr>
              <a:t>3. A good aligner needs to find a good tradeoff between Speed and Accuracy.</a:t>
            </a:r>
          </a:p>
        </p:txBody>
      </p:sp>
      <p:sp>
        <p:nvSpPr>
          <p:cNvPr id="4" name="TextBox 3"/>
          <p:cNvSpPr txBox="1"/>
          <p:nvPr/>
        </p:nvSpPr>
        <p:spPr>
          <a:xfrm>
            <a:off x="2527092" y="4665683"/>
            <a:ext cx="915635" cy="646331"/>
          </a:xfrm>
          <a:prstGeom prst="rect">
            <a:avLst/>
          </a:prstGeom>
          <a:noFill/>
        </p:spPr>
        <p:txBody>
          <a:bodyPr wrap="none" rtlCol="0">
            <a:spAutoFit/>
          </a:bodyPr>
          <a:lstStyle/>
          <a:p>
            <a:r>
              <a:rPr lang="en-US" dirty="0" smtClean="0">
                <a:solidFill>
                  <a:srgbClr val="FF0000"/>
                </a:solidFill>
              </a:rPr>
              <a:t>millions</a:t>
            </a:r>
          </a:p>
          <a:p>
            <a:r>
              <a:rPr lang="en-US" dirty="0">
                <a:solidFill>
                  <a:srgbClr val="FF0000"/>
                </a:solidFill>
              </a:rPr>
              <a:t>b</a:t>
            </a:r>
            <a:r>
              <a:rPr lang="en-US" dirty="0" smtClean="0">
                <a:solidFill>
                  <a:srgbClr val="FF0000"/>
                </a:solidFill>
              </a:rPr>
              <a:t>illions</a:t>
            </a:r>
            <a:endParaRPr lang="en-US" dirty="0">
              <a:solidFill>
                <a:srgbClr val="FF0000"/>
              </a:solidFill>
            </a:endParaRPr>
          </a:p>
        </p:txBody>
      </p:sp>
      <p:sp>
        <p:nvSpPr>
          <p:cNvPr id="29" name="TextBox 28"/>
          <p:cNvSpPr txBox="1"/>
          <p:nvPr/>
        </p:nvSpPr>
        <p:spPr>
          <a:xfrm>
            <a:off x="7095899" y="3092510"/>
            <a:ext cx="1269511" cy="369332"/>
          </a:xfrm>
          <a:prstGeom prst="rect">
            <a:avLst/>
          </a:prstGeom>
          <a:noFill/>
        </p:spPr>
        <p:txBody>
          <a:bodyPr wrap="none" rtlCol="0">
            <a:spAutoFit/>
          </a:bodyPr>
          <a:lstStyle/>
          <a:p>
            <a:r>
              <a:rPr lang="en-US" dirty="0" smtClean="0">
                <a:solidFill>
                  <a:srgbClr val="FF0000"/>
                </a:solidFill>
              </a:rPr>
              <a:t>Gb genome</a:t>
            </a:r>
            <a:endParaRPr lang="en-US" dirty="0">
              <a:solidFill>
                <a:srgbClr val="FF0000"/>
              </a:solidFill>
            </a:endParaRPr>
          </a:p>
        </p:txBody>
      </p:sp>
      <p:sp>
        <p:nvSpPr>
          <p:cNvPr id="6" name="Slide Number Placeholder 5"/>
          <p:cNvSpPr>
            <a:spLocks noGrp="1"/>
          </p:cNvSpPr>
          <p:nvPr>
            <p:ph type="sldNum" sz="quarter" idx="12"/>
          </p:nvPr>
        </p:nvSpPr>
        <p:spPr/>
        <p:txBody>
          <a:bodyPr/>
          <a:lstStyle/>
          <a:p>
            <a:fld id="{9DA039C4-C5F2-1743-BB7A-5D831266C61E}" type="slidenum">
              <a:rPr lang="en-US" smtClean="0"/>
              <a:t>5</a:t>
            </a:fld>
            <a:endParaRPr lang="en-US"/>
          </a:p>
        </p:txBody>
      </p:sp>
    </p:spTree>
    <p:extLst>
      <p:ext uri="{BB962C8B-B14F-4D97-AF65-F5344CB8AC3E}">
        <p14:creationId xmlns:p14="http://schemas.microsoft.com/office/powerpoint/2010/main" val="2042803899"/>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9"/>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7"/>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2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p:bldP spid="28" grpId="0"/>
      <p:bldP spid="29"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Indexing speeds up searching</a:t>
            </a:r>
            <a:endParaRPr lang="en-US" dirty="0"/>
          </a:p>
        </p:txBody>
      </p:sp>
      <p:sp>
        <p:nvSpPr>
          <p:cNvPr id="4" name="Slide Number Placeholder 3"/>
          <p:cNvSpPr>
            <a:spLocks noGrp="1"/>
          </p:cNvSpPr>
          <p:nvPr>
            <p:ph type="sldNum" sz="quarter" idx="12"/>
          </p:nvPr>
        </p:nvSpPr>
        <p:spPr/>
        <p:txBody>
          <a:bodyPr/>
          <a:lstStyle/>
          <a:p>
            <a:fld id="{9DA039C4-C5F2-1743-BB7A-5D831266C61E}" type="slidenum">
              <a:rPr lang="en-US" smtClean="0"/>
              <a:t>6</a:t>
            </a:fld>
            <a:endParaRPr lang="en-US"/>
          </a:p>
        </p:txBody>
      </p:sp>
      <p:pic>
        <p:nvPicPr>
          <p:cNvPr id="5" name="Picture 4"/>
          <p:cNvPicPr>
            <a:picLocks noChangeAspect="1"/>
          </p:cNvPicPr>
          <p:nvPr/>
        </p:nvPicPr>
        <p:blipFill>
          <a:blip r:embed="rId2"/>
          <a:stretch>
            <a:fillRect/>
          </a:stretch>
        </p:blipFill>
        <p:spPr>
          <a:xfrm>
            <a:off x="330200" y="2184401"/>
            <a:ext cx="3996421" cy="2667000"/>
          </a:xfrm>
          <a:prstGeom prst="rect">
            <a:avLst/>
          </a:prstGeom>
        </p:spPr>
      </p:pic>
      <p:pic>
        <p:nvPicPr>
          <p:cNvPr id="6" name="Picture 5"/>
          <p:cNvPicPr>
            <a:picLocks noChangeAspect="1"/>
          </p:cNvPicPr>
          <p:nvPr/>
        </p:nvPicPr>
        <p:blipFill>
          <a:blip r:embed="rId3"/>
          <a:stretch>
            <a:fillRect/>
          </a:stretch>
        </p:blipFill>
        <p:spPr>
          <a:xfrm>
            <a:off x="4411133" y="2184401"/>
            <a:ext cx="4445000" cy="2667000"/>
          </a:xfrm>
          <a:prstGeom prst="rect">
            <a:avLst/>
          </a:prstGeom>
        </p:spPr>
      </p:pic>
      <p:sp>
        <p:nvSpPr>
          <p:cNvPr id="7" name="TextBox 6"/>
          <p:cNvSpPr txBox="1"/>
          <p:nvPr/>
        </p:nvSpPr>
        <p:spPr>
          <a:xfrm>
            <a:off x="1155700" y="4926568"/>
            <a:ext cx="2471500" cy="461665"/>
          </a:xfrm>
          <a:prstGeom prst="rect">
            <a:avLst/>
          </a:prstGeom>
          <a:noFill/>
        </p:spPr>
        <p:txBody>
          <a:bodyPr wrap="none" rtlCol="0">
            <a:spAutoFit/>
          </a:bodyPr>
          <a:lstStyle/>
          <a:p>
            <a:r>
              <a:rPr lang="en-US" sz="2400" dirty="0" smtClean="0"/>
              <a:t>un-indexed library</a:t>
            </a:r>
            <a:endParaRPr lang="en-US" sz="2400" dirty="0"/>
          </a:p>
        </p:txBody>
      </p:sp>
      <p:sp>
        <p:nvSpPr>
          <p:cNvPr id="8" name="TextBox 7"/>
          <p:cNvSpPr txBox="1"/>
          <p:nvPr/>
        </p:nvSpPr>
        <p:spPr>
          <a:xfrm>
            <a:off x="5613400" y="4926568"/>
            <a:ext cx="2056973" cy="461665"/>
          </a:xfrm>
          <a:prstGeom prst="rect">
            <a:avLst/>
          </a:prstGeom>
          <a:noFill/>
        </p:spPr>
        <p:txBody>
          <a:bodyPr wrap="none" rtlCol="0">
            <a:spAutoFit/>
          </a:bodyPr>
          <a:lstStyle/>
          <a:p>
            <a:r>
              <a:rPr lang="en-US" sz="2400" dirty="0" smtClean="0"/>
              <a:t>indexed library</a:t>
            </a:r>
            <a:endParaRPr lang="en-US" sz="2400" dirty="0"/>
          </a:p>
        </p:txBody>
      </p:sp>
    </p:spTree>
    <p:extLst>
      <p:ext uri="{BB962C8B-B14F-4D97-AF65-F5344CB8AC3E}">
        <p14:creationId xmlns:p14="http://schemas.microsoft.com/office/powerpoint/2010/main" val="3212874752"/>
      </p:ext>
    </p:extLst>
  </p:cSld>
  <p:clrMapOvr>
    <a:masterClrMapping/>
  </p:clrMapOvr>
  <p:timing>
    <p:tnLst>
      <p:par>
        <p:cTn xmlns:p14="http://schemas.microsoft.com/office/powerpoint/2010/mai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Indexing algorithms</a:t>
            </a:r>
            <a:endParaRPr lang="en-US" dirty="0"/>
          </a:p>
        </p:txBody>
      </p:sp>
      <p:pic>
        <p:nvPicPr>
          <p:cNvPr id="22" name="Picture 21" descr="495px-Suffix_tree_BANANA"/>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923493" y="3429026"/>
            <a:ext cx="1705628" cy="180822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3" name="Picture 22" descr="suffix_array"/>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890258" y="3429026"/>
            <a:ext cx="1195222" cy="174025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4" name="Picture 23" descr="hashin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385096" y="3429026"/>
            <a:ext cx="2664883" cy="17492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6" name="Title 1"/>
          <p:cNvSpPr txBox="1">
            <a:spLocks/>
          </p:cNvSpPr>
          <p:nvPr/>
        </p:nvSpPr>
        <p:spPr bwMode="auto">
          <a:xfrm>
            <a:off x="1218911" y="2604900"/>
            <a:ext cx="6708005" cy="60818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p>
            <a:pPr eaLnBrk="1" hangingPunct="1"/>
            <a:r>
              <a:rPr lang="en-US" sz="2000" kern="1200" dirty="0" smtClean="0">
                <a:latin typeface="Times New Roman" charset="0"/>
                <a:cs typeface="Times New Roman" charset="0"/>
              </a:rPr>
              <a:t>BWT                   Suffix Tree        Suffix Array       Hash table</a:t>
            </a:r>
            <a:endParaRPr lang="en-US" sz="2000" kern="1200" dirty="0">
              <a:latin typeface="Times New Roman" charset="0"/>
              <a:cs typeface="Times New Roman" charset="0"/>
            </a:endParaRPr>
          </a:p>
        </p:txBody>
      </p:sp>
      <p:sp>
        <p:nvSpPr>
          <p:cNvPr id="29" name="Title 1"/>
          <p:cNvSpPr txBox="1">
            <a:spLocks/>
          </p:cNvSpPr>
          <p:nvPr/>
        </p:nvSpPr>
        <p:spPr bwMode="auto">
          <a:xfrm>
            <a:off x="419097" y="5176650"/>
            <a:ext cx="8324850" cy="60818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p>
            <a:r>
              <a:rPr lang="en-US" sz="2400" dirty="0" smtClean="0">
                <a:latin typeface="Times New Roman" charset="0"/>
                <a:cs typeface="Times New Roman" charset="0"/>
              </a:rPr>
              <a:t>&lt;2 </a:t>
            </a:r>
            <a:r>
              <a:rPr lang="en-US" sz="2400" dirty="0">
                <a:latin typeface="Times New Roman" charset="0"/>
                <a:cs typeface="Times New Roman" charset="0"/>
              </a:rPr>
              <a:t>gigabytes </a:t>
            </a:r>
            <a:r>
              <a:rPr lang="en-US" sz="2400" dirty="0" smtClean="0">
                <a:latin typeface="Times New Roman" charset="0"/>
                <a:cs typeface="Times New Roman" charset="0"/>
              </a:rPr>
              <a:t>       &gt;35 gigabytes  </a:t>
            </a:r>
            <a:r>
              <a:rPr lang="en-US" sz="2400" kern="1200" dirty="0" smtClean="0">
                <a:latin typeface="Times New Roman" charset="0"/>
                <a:cs typeface="Times New Roman" charset="0"/>
              </a:rPr>
              <a:t>&gt;</a:t>
            </a:r>
            <a:r>
              <a:rPr lang="en-US" sz="2400" dirty="0">
                <a:latin typeface="Times New Roman" charset="0"/>
                <a:cs typeface="Times New Roman" charset="0"/>
              </a:rPr>
              <a:t>12 </a:t>
            </a:r>
            <a:r>
              <a:rPr lang="en-US" sz="2400" dirty="0" smtClean="0">
                <a:latin typeface="Times New Roman" charset="0"/>
                <a:cs typeface="Times New Roman" charset="0"/>
              </a:rPr>
              <a:t>gigabytes  </a:t>
            </a:r>
            <a:r>
              <a:rPr lang="en-US" sz="2400" dirty="0">
                <a:latin typeface="Times New Roman" charset="0"/>
                <a:cs typeface="Times New Roman" charset="0"/>
              </a:rPr>
              <a:t>&gt;12 gigabytes</a:t>
            </a:r>
            <a:endParaRPr lang="en-US" sz="2400" kern="1200" dirty="0">
              <a:latin typeface="Times New Roman" charset="0"/>
              <a:cs typeface="Times New Roman" charset="0"/>
            </a:endParaRPr>
          </a:p>
        </p:txBody>
      </p:sp>
      <p:sp>
        <p:nvSpPr>
          <p:cNvPr id="30" name="TextBox 29"/>
          <p:cNvSpPr txBox="1">
            <a:spLocks noChangeArrowheads="1"/>
          </p:cNvSpPr>
          <p:nvPr/>
        </p:nvSpPr>
        <p:spPr bwMode="auto">
          <a:xfrm>
            <a:off x="939509" y="5897035"/>
            <a:ext cx="7193009"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algn="ctr" eaLnBrk="1" hangingPunct="1"/>
            <a:r>
              <a:rPr lang="en-US" sz="2400" kern="1200" dirty="0">
                <a:cs typeface="Times New Roman" charset="0"/>
              </a:rPr>
              <a:t>Human genome memory </a:t>
            </a:r>
            <a:r>
              <a:rPr lang="en-US" sz="2400" kern="1200" dirty="0" smtClean="0">
                <a:cs typeface="Times New Roman" charset="0"/>
              </a:rPr>
              <a:t>footprint</a:t>
            </a:r>
            <a:r>
              <a:rPr lang="en-US" sz="2400" kern="1200" baseline="30000" dirty="0" smtClean="0">
                <a:cs typeface="Times New Roman" charset="0"/>
              </a:rPr>
              <a:t>*</a:t>
            </a:r>
            <a:endParaRPr lang="en-US" sz="2400" kern="1200" baseline="30000" dirty="0">
              <a:cs typeface="Times New Roman" charset="0"/>
            </a:endParaRPr>
          </a:p>
        </p:txBody>
      </p:sp>
      <p:sp>
        <p:nvSpPr>
          <p:cNvPr id="31" name="TextBox 30"/>
          <p:cNvSpPr txBox="1"/>
          <p:nvPr/>
        </p:nvSpPr>
        <p:spPr>
          <a:xfrm>
            <a:off x="321733" y="6500055"/>
            <a:ext cx="1085053" cy="215444"/>
          </a:xfrm>
          <a:prstGeom prst="rect">
            <a:avLst/>
          </a:prstGeom>
          <a:noFill/>
        </p:spPr>
        <p:txBody>
          <a:bodyPr wrap="none" rtlCol="0">
            <a:spAutoFit/>
          </a:bodyPr>
          <a:lstStyle/>
          <a:p>
            <a:r>
              <a:rPr lang="en-US" sz="800" dirty="0" smtClean="0"/>
              <a:t>* From Bowtie poster</a:t>
            </a:r>
            <a:endParaRPr lang="en-US" sz="800" dirty="0"/>
          </a:p>
        </p:txBody>
      </p:sp>
      <p:sp>
        <p:nvSpPr>
          <p:cNvPr id="11" name="Content Placeholder 2"/>
          <p:cNvSpPr>
            <a:spLocks noGrp="1"/>
          </p:cNvSpPr>
          <p:nvPr>
            <p:ph idx="1"/>
          </p:nvPr>
        </p:nvSpPr>
        <p:spPr>
          <a:xfrm>
            <a:off x="457200" y="1252803"/>
            <a:ext cx="8229600" cy="965463"/>
          </a:xfrm>
        </p:spPr>
        <p:txBody>
          <a:bodyPr/>
          <a:lstStyle/>
          <a:p>
            <a:pPr marL="0" indent="0">
              <a:buNone/>
            </a:pPr>
            <a:r>
              <a:rPr lang="en-US" dirty="0" smtClean="0"/>
              <a:t>A </a:t>
            </a:r>
            <a:r>
              <a:rPr lang="en-US" dirty="0"/>
              <a:t>benefit of </a:t>
            </a:r>
            <a:r>
              <a:rPr lang="en-US" dirty="0" smtClean="0"/>
              <a:t>string indexing </a:t>
            </a:r>
            <a:r>
              <a:rPr lang="en-US" dirty="0"/>
              <a:t>is </a:t>
            </a:r>
            <a:r>
              <a:rPr lang="en-US" dirty="0" smtClean="0"/>
              <a:t>to avoid scanning </a:t>
            </a:r>
            <a:r>
              <a:rPr lang="en-US" dirty="0"/>
              <a:t>the whole </a:t>
            </a:r>
            <a:r>
              <a:rPr lang="en-US" dirty="0" smtClean="0"/>
              <a:t>reference. Therefore alignment searching is much faster.</a:t>
            </a:r>
            <a:endParaRPr lang="en-US" dirty="0"/>
          </a:p>
        </p:txBody>
      </p:sp>
      <p:sp>
        <p:nvSpPr>
          <p:cNvPr id="3" name="Slide Number Placeholder 2"/>
          <p:cNvSpPr>
            <a:spLocks noGrp="1"/>
          </p:cNvSpPr>
          <p:nvPr>
            <p:ph type="sldNum" sz="quarter" idx="12"/>
          </p:nvPr>
        </p:nvSpPr>
        <p:spPr/>
        <p:txBody>
          <a:bodyPr/>
          <a:lstStyle/>
          <a:p>
            <a:fld id="{9DA039C4-C5F2-1743-BB7A-5D831266C61E}" type="slidenum">
              <a:rPr lang="en-US" smtClean="0"/>
              <a:t>7</a:t>
            </a:fld>
            <a:endParaRPr lang="en-US"/>
          </a:p>
        </p:txBody>
      </p:sp>
      <p:graphicFrame>
        <p:nvGraphicFramePr>
          <p:cNvPr id="13" name="Table 12"/>
          <p:cNvGraphicFramePr>
            <a:graphicFrameLocks noGrp="1"/>
          </p:cNvGraphicFramePr>
          <p:nvPr>
            <p:extLst>
              <p:ext uri="{D42A27DB-BD31-4B8C-83A1-F6EECF244321}">
                <p14:modId xmlns:p14="http://schemas.microsoft.com/office/powerpoint/2010/main" val="4093117729"/>
              </p:ext>
            </p:extLst>
          </p:nvPr>
        </p:nvGraphicFramePr>
        <p:xfrm>
          <a:off x="811777" y="3819341"/>
          <a:ext cx="1560209" cy="879659"/>
        </p:xfrm>
        <a:graphic>
          <a:graphicData uri="http://schemas.openxmlformats.org/drawingml/2006/table">
            <a:tbl>
              <a:tblPr/>
              <a:tblGrid>
                <a:gridCol w="775723"/>
                <a:gridCol w="784486"/>
              </a:tblGrid>
              <a:tr h="393700">
                <a:tc>
                  <a:txBody>
                    <a:bodyPr/>
                    <a:lstStyle/>
                    <a:p>
                      <a:pPr algn="ctr" fontAlgn="t"/>
                      <a:r>
                        <a:rPr lang="en-US" sz="1200" b="0" i="0" u="none" strike="noStrike" dirty="0">
                          <a:solidFill>
                            <a:srgbClr val="000000"/>
                          </a:solidFill>
                          <a:effectLst/>
                          <a:latin typeface="Courier New"/>
                        </a:rPr>
                        <a:t>Input</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t"/>
                      <a:r>
                        <a:rPr lang="en-US" sz="1200" b="0" i="0" u="none" strike="noStrike" dirty="0" smtClean="0">
                          <a:solidFill>
                            <a:srgbClr val="000000"/>
                          </a:solidFill>
                          <a:effectLst/>
                          <a:latin typeface="Courier New"/>
                        </a:rPr>
                        <a:t>BWT</a:t>
                      </a:r>
                      <a:endParaRPr lang="en-US" sz="1200" b="0" i="0" u="none" strike="noStrike" dirty="0">
                        <a:solidFill>
                          <a:srgbClr val="000000"/>
                        </a:solidFill>
                        <a:effectLst/>
                        <a:latin typeface="Courier New"/>
                      </a:endParaRP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485959">
                <a:tc>
                  <a:txBody>
                    <a:bodyPr/>
                    <a:lstStyle/>
                    <a:p>
                      <a:pPr algn="ctr" fontAlgn="ctr"/>
                      <a:r>
                        <a:rPr lang="en-US" sz="1000" b="0" i="0" u="none" strike="noStrike" dirty="0">
                          <a:solidFill>
                            <a:srgbClr val="000000"/>
                          </a:solidFill>
                          <a:effectLst/>
                          <a:latin typeface="Courier New"/>
                        </a:rPr>
                        <a:t>^BANANA</a:t>
                      </a:r>
                      <a:r>
                        <a:rPr lang="en-US" sz="1000" b="0" i="0" u="none" strike="noStrike" dirty="0">
                          <a:solidFill>
                            <a:srgbClr val="FF0000"/>
                          </a:solidFill>
                          <a:effectLst/>
                          <a:latin typeface="Courier New"/>
                        </a:rPr>
                        <a:t>|</a:t>
                      </a:r>
                      <a:endParaRPr lang="en-US" sz="1000" b="0" i="0" u="none" strike="noStrike" dirty="0">
                        <a:solidFill>
                          <a:srgbClr val="000000"/>
                        </a:solidFill>
                        <a:effectLst/>
                        <a:latin typeface="Courier New"/>
                      </a:endParaRP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1000" b="0" i="0" u="none" strike="noStrike" dirty="0">
                          <a:solidFill>
                            <a:srgbClr val="000000"/>
                          </a:solidFill>
                          <a:effectLst/>
                          <a:latin typeface="Courier New"/>
                        </a:rPr>
                        <a:t>BNN^AA</a:t>
                      </a:r>
                      <a:r>
                        <a:rPr lang="en-US" sz="1000" b="0" i="0" u="none" strike="noStrike" dirty="0">
                          <a:solidFill>
                            <a:srgbClr val="FF0000"/>
                          </a:solidFill>
                          <a:effectLst/>
                          <a:latin typeface="Courier New"/>
                        </a:rPr>
                        <a:t>|</a:t>
                      </a:r>
                      <a:r>
                        <a:rPr lang="en-US" sz="1000" b="0" i="0" u="none" strike="noStrike" dirty="0">
                          <a:solidFill>
                            <a:srgbClr val="000000"/>
                          </a:solidFill>
                          <a:effectLst/>
                          <a:latin typeface="Courier New"/>
                        </a:rPr>
                        <a:t>A</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bl>
          </a:graphicData>
        </a:graphic>
      </p:graphicFrame>
    </p:spTree>
    <p:extLst>
      <p:ext uri="{BB962C8B-B14F-4D97-AF65-F5344CB8AC3E}">
        <p14:creationId xmlns:p14="http://schemas.microsoft.com/office/powerpoint/2010/main" val="3479070484"/>
      </p:ext>
    </p:extLst>
  </p:cSld>
  <p:clrMapOvr>
    <a:masterClrMapping/>
  </p:clrMapOvr>
  <p:timing>
    <p:tnLst>
      <p:par>
        <p:cTn xmlns:p14="http://schemas.microsoft.com/office/powerpoint/2010/mai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9"/>
            <a:ext cx="8229600" cy="506412"/>
          </a:xfrm>
        </p:spPr>
        <p:txBody>
          <a:bodyPr>
            <a:normAutofit fontScale="90000"/>
          </a:bodyPr>
          <a:lstStyle/>
          <a:p>
            <a:r>
              <a:rPr lang="en-US" dirty="0"/>
              <a:t>Burrows–Wheeler </a:t>
            </a:r>
            <a:r>
              <a:rPr lang="en-US" dirty="0" smtClean="0"/>
              <a:t>transform</a:t>
            </a:r>
            <a:endParaRPr lang="en-US" dirty="0"/>
          </a:p>
        </p:txBody>
      </p:sp>
      <p:sp>
        <p:nvSpPr>
          <p:cNvPr id="61" name="TextBox 60"/>
          <p:cNvSpPr txBox="1"/>
          <p:nvPr/>
        </p:nvSpPr>
        <p:spPr>
          <a:xfrm>
            <a:off x="3896520" y="3395468"/>
            <a:ext cx="1455736" cy="2031325"/>
          </a:xfrm>
          <a:prstGeom prst="rect">
            <a:avLst/>
          </a:prstGeom>
          <a:noFill/>
        </p:spPr>
        <p:txBody>
          <a:bodyPr wrap="square" rtlCol="0">
            <a:spAutoFit/>
          </a:bodyPr>
          <a:lstStyle/>
          <a:p>
            <a:pPr algn="dist"/>
            <a:r>
              <a:rPr lang="en-US" dirty="0" smtClean="0">
                <a:latin typeface="Courier New"/>
                <a:cs typeface="Courier New"/>
              </a:rPr>
              <a:t>$</a:t>
            </a:r>
            <a:r>
              <a:rPr lang="en-US" dirty="0" err="1" smtClean="0">
                <a:latin typeface="Courier New"/>
                <a:cs typeface="Courier New"/>
              </a:rPr>
              <a:t>acaac</a:t>
            </a:r>
            <a:r>
              <a:rPr lang="en-US" b="1" dirty="0" err="1" smtClean="0">
                <a:solidFill>
                  <a:srgbClr val="FF0000"/>
                </a:solidFill>
                <a:latin typeface="Courier New"/>
                <a:cs typeface="Courier New"/>
              </a:rPr>
              <a:t>g</a:t>
            </a:r>
            <a:endParaRPr lang="en-US" b="1" dirty="0" smtClean="0">
              <a:solidFill>
                <a:srgbClr val="FF0000"/>
              </a:solidFill>
              <a:latin typeface="Courier New"/>
              <a:cs typeface="Courier New"/>
            </a:endParaRPr>
          </a:p>
          <a:p>
            <a:pPr algn="dist"/>
            <a:r>
              <a:rPr lang="en-US" dirty="0" err="1">
                <a:latin typeface="Courier New"/>
                <a:cs typeface="Courier New"/>
              </a:rPr>
              <a:t>a</a:t>
            </a:r>
            <a:r>
              <a:rPr lang="en-US" dirty="0" err="1" smtClean="0">
                <a:latin typeface="Courier New"/>
                <a:cs typeface="Courier New"/>
              </a:rPr>
              <a:t>acg$a</a:t>
            </a:r>
            <a:r>
              <a:rPr lang="en-US" b="1" dirty="0" err="1" smtClean="0">
                <a:solidFill>
                  <a:srgbClr val="FF0000"/>
                </a:solidFill>
                <a:latin typeface="Courier New"/>
                <a:cs typeface="Courier New"/>
              </a:rPr>
              <a:t>c</a:t>
            </a:r>
            <a:endParaRPr lang="en-US" b="1" dirty="0" smtClean="0">
              <a:solidFill>
                <a:srgbClr val="FF0000"/>
              </a:solidFill>
              <a:latin typeface="Courier New"/>
              <a:cs typeface="Courier New"/>
            </a:endParaRPr>
          </a:p>
          <a:p>
            <a:pPr algn="dist"/>
            <a:r>
              <a:rPr lang="en-US" dirty="0" err="1">
                <a:latin typeface="Courier New"/>
                <a:cs typeface="Courier New"/>
              </a:rPr>
              <a:t>a</a:t>
            </a:r>
            <a:r>
              <a:rPr lang="en-US" dirty="0" err="1" smtClean="0">
                <a:latin typeface="Courier New"/>
                <a:cs typeface="Courier New"/>
              </a:rPr>
              <a:t>caacg</a:t>
            </a:r>
            <a:r>
              <a:rPr lang="en-US" b="1" dirty="0" smtClean="0">
                <a:solidFill>
                  <a:srgbClr val="FF0000"/>
                </a:solidFill>
                <a:latin typeface="Courier New"/>
                <a:cs typeface="Courier New"/>
              </a:rPr>
              <a:t>$</a:t>
            </a:r>
          </a:p>
          <a:p>
            <a:pPr algn="dist"/>
            <a:r>
              <a:rPr lang="en-US" dirty="0" err="1">
                <a:latin typeface="Courier New"/>
                <a:cs typeface="Courier New"/>
              </a:rPr>
              <a:t>a</a:t>
            </a:r>
            <a:r>
              <a:rPr lang="en-US" dirty="0" err="1" smtClean="0">
                <a:latin typeface="Courier New"/>
                <a:cs typeface="Courier New"/>
              </a:rPr>
              <a:t>cg$ac</a:t>
            </a:r>
            <a:r>
              <a:rPr lang="en-US" b="1" dirty="0" err="1" smtClean="0">
                <a:solidFill>
                  <a:srgbClr val="FF0000"/>
                </a:solidFill>
                <a:latin typeface="Courier New"/>
                <a:cs typeface="Courier New"/>
              </a:rPr>
              <a:t>a</a:t>
            </a:r>
            <a:endParaRPr lang="en-US" b="1" dirty="0" smtClean="0">
              <a:solidFill>
                <a:srgbClr val="FF0000"/>
              </a:solidFill>
              <a:latin typeface="Courier New"/>
              <a:cs typeface="Courier New"/>
            </a:endParaRPr>
          </a:p>
          <a:p>
            <a:pPr algn="dist"/>
            <a:r>
              <a:rPr lang="en-US" dirty="0" err="1">
                <a:latin typeface="Courier New"/>
                <a:cs typeface="Courier New"/>
              </a:rPr>
              <a:t>c</a:t>
            </a:r>
            <a:r>
              <a:rPr lang="en-US" dirty="0" err="1" smtClean="0">
                <a:latin typeface="Courier New"/>
                <a:cs typeface="Courier New"/>
              </a:rPr>
              <a:t>aacg$</a:t>
            </a:r>
            <a:r>
              <a:rPr lang="en-US" b="1" dirty="0" err="1" smtClean="0">
                <a:solidFill>
                  <a:srgbClr val="FF0000"/>
                </a:solidFill>
                <a:latin typeface="Courier New"/>
                <a:cs typeface="Courier New"/>
              </a:rPr>
              <a:t>a</a:t>
            </a:r>
            <a:endParaRPr lang="en-US" b="1" dirty="0" smtClean="0">
              <a:solidFill>
                <a:srgbClr val="FF0000"/>
              </a:solidFill>
              <a:latin typeface="Courier New"/>
              <a:cs typeface="Courier New"/>
            </a:endParaRPr>
          </a:p>
          <a:p>
            <a:pPr algn="dist"/>
            <a:r>
              <a:rPr lang="en-US" dirty="0" err="1">
                <a:latin typeface="Courier New"/>
                <a:cs typeface="Courier New"/>
              </a:rPr>
              <a:t>c</a:t>
            </a:r>
            <a:r>
              <a:rPr lang="en-US" dirty="0" err="1" smtClean="0">
                <a:latin typeface="Courier New"/>
                <a:cs typeface="Courier New"/>
              </a:rPr>
              <a:t>g$aca</a:t>
            </a:r>
            <a:r>
              <a:rPr lang="en-US" b="1" dirty="0" err="1" smtClean="0">
                <a:solidFill>
                  <a:srgbClr val="FF0000"/>
                </a:solidFill>
                <a:latin typeface="Courier New"/>
                <a:cs typeface="Courier New"/>
              </a:rPr>
              <a:t>a</a:t>
            </a:r>
            <a:endParaRPr lang="en-US" b="1" dirty="0" smtClean="0">
              <a:solidFill>
                <a:srgbClr val="FF0000"/>
              </a:solidFill>
              <a:latin typeface="Courier New"/>
              <a:cs typeface="Courier New"/>
            </a:endParaRPr>
          </a:p>
          <a:p>
            <a:pPr algn="dist"/>
            <a:r>
              <a:rPr lang="en-US" dirty="0" err="1">
                <a:latin typeface="Courier New"/>
                <a:cs typeface="Courier New"/>
              </a:rPr>
              <a:t>G</a:t>
            </a:r>
            <a:r>
              <a:rPr lang="en-US" dirty="0" err="1" smtClean="0">
                <a:latin typeface="Courier New"/>
                <a:cs typeface="Courier New"/>
              </a:rPr>
              <a:t>$acaa</a:t>
            </a:r>
            <a:r>
              <a:rPr lang="en-US" b="1" dirty="0" err="1" smtClean="0">
                <a:solidFill>
                  <a:srgbClr val="FF0000"/>
                </a:solidFill>
                <a:latin typeface="Courier New"/>
                <a:cs typeface="Courier New"/>
              </a:rPr>
              <a:t>c</a:t>
            </a:r>
            <a:endParaRPr lang="en-US" b="1" dirty="0">
              <a:solidFill>
                <a:srgbClr val="FF0000"/>
              </a:solidFill>
              <a:latin typeface="Courier New"/>
              <a:cs typeface="Courier New"/>
            </a:endParaRPr>
          </a:p>
        </p:txBody>
      </p:sp>
      <p:sp>
        <p:nvSpPr>
          <p:cNvPr id="62" name="TextBox 61"/>
          <p:cNvSpPr txBox="1"/>
          <p:nvPr/>
        </p:nvSpPr>
        <p:spPr>
          <a:xfrm>
            <a:off x="1976438" y="4226464"/>
            <a:ext cx="1455736" cy="369332"/>
          </a:xfrm>
          <a:prstGeom prst="rect">
            <a:avLst/>
          </a:prstGeom>
          <a:noFill/>
        </p:spPr>
        <p:txBody>
          <a:bodyPr wrap="square" rtlCol="0">
            <a:spAutoFit/>
          </a:bodyPr>
          <a:lstStyle/>
          <a:p>
            <a:pPr algn="dist"/>
            <a:r>
              <a:rPr lang="en-US" b="1" dirty="0" err="1">
                <a:latin typeface="Courier New"/>
                <a:cs typeface="Courier New"/>
              </a:rPr>
              <a:t>a</a:t>
            </a:r>
            <a:r>
              <a:rPr lang="en-US" b="1" dirty="0" err="1" smtClean="0">
                <a:latin typeface="Courier New"/>
                <a:cs typeface="Courier New"/>
              </a:rPr>
              <a:t>caacg</a:t>
            </a:r>
            <a:r>
              <a:rPr lang="en-US" b="1" dirty="0" smtClean="0">
                <a:latin typeface="Courier New"/>
                <a:cs typeface="Courier New"/>
              </a:rPr>
              <a:t>$</a:t>
            </a:r>
          </a:p>
        </p:txBody>
      </p:sp>
      <p:sp>
        <p:nvSpPr>
          <p:cNvPr id="63" name="TextBox 62"/>
          <p:cNvSpPr txBox="1"/>
          <p:nvPr/>
        </p:nvSpPr>
        <p:spPr>
          <a:xfrm>
            <a:off x="5825331" y="4226464"/>
            <a:ext cx="1455736" cy="369332"/>
          </a:xfrm>
          <a:prstGeom prst="rect">
            <a:avLst/>
          </a:prstGeom>
          <a:noFill/>
        </p:spPr>
        <p:txBody>
          <a:bodyPr wrap="square" rtlCol="0">
            <a:spAutoFit/>
          </a:bodyPr>
          <a:lstStyle/>
          <a:p>
            <a:pPr algn="dist"/>
            <a:r>
              <a:rPr lang="en-US" b="1" dirty="0" err="1" smtClean="0">
                <a:latin typeface="Courier New"/>
                <a:cs typeface="Courier New"/>
              </a:rPr>
              <a:t>gc$aaac</a:t>
            </a:r>
            <a:endParaRPr lang="en-US" b="1" dirty="0" smtClean="0">
              <a:latin typeface="Courier New"/>
              <a:cs typeface="Courier New"/>
            </a:endParaRPr>
          </a:p>
        </p:txBody>
      </p:sp>
      <p:graphicFrame>
        <p:nvGraphicFramePr>
          <p:cNvPr id="64" name="Table 63"/>
          <p:cNvGraphicFramePr>
            <a:graphicFrameLocks noGrp="1"/>
          </p:cNvGraphicFramePr>
          <p:nvPr>
            <p:extLst>
              <p:ext uri="{D42A27DB-BD31-4B8C-83A1-F6EECF244321}">
                <p14:modId xmlns:p14="http://schemas.microsoft.com/office/powerpoint/2010/main" val="3026684493"/>
              </p:ext>
            </p:extLst>
          </p:nvPr>
        </p:nvGraphicFramePr>
        <p:xfrm>
          <a:off x="2133600" y="1384562"/>
          <a:ext cx="5003800" cy="1930400"/>
        </p:xfrm>
        <a:graphic>
          <a:graphicData uri="http://schemas.openxmlformats.org/drawingml/2006/table">
            <a:tbl>
              <a:tblPr/>
              <a:tblGrid>
                <a:gridCol w="825500"/>
                <a:gridCol w="1104900"/>
                <a:gridCol w="1104900"/>
                <a:gridCol w="1104900"/>
                <a:gridCol w="863600"/>
              </a:tblGrid>
              <a:tr h="393700">
                <a:tc>
                  <a:txBody>
                    <a:bodyPr/>
                    <a:lstStyle/>
                    <a:p>
                      <a:pPr algn="ctr" fontAlgn="t"/>
                      <a:r>
                        <a:rPr lang="en-US" sz="1200" b="0" i="0" u="none" strike="noStrike" dirty="0">
                          <a:solidFill>
                            <a:srgbClr val="000000"/>
                          </a:solidFill>
                          <a:effectLst/>
                          <a:latin typeface="Courier New"/>
                        </a:rPr>
                        <a:t>Input</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t"/>
                      <a:r>
                        <a:rPr lang="en-US" sz="1200" b="0" i="0" u="none" strike="noStrike" dirty="0">
                          <a:solidFill>
                            <a:srgbClr val="000000"/>
                          </a:solidFill>
                          <a:effectLst/>
                          <a:latin typeface="Courier New"/>
                        </a:rPr>
                        <a:t>All Rotations</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t"/>
                      <a:r>
                        <a:rPr lang="en-US" sz="1200" b="0" i="0" u="none" strike="noStrike" dirty="0">
                          <a:solidFill>
                            <a:srgbClr val="000000"/>
                          </a:solidFill>
                          <a:effectLst/>
                          <a:latin typeface="Courier New"/>
                        </a:rPr>
                        <a:t>Sorting all rows</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t"/>
                      <a:r>
                        <a:rPr lang="en-US" sz="1200" b="0" i="0" u="none" strike="noStrike" dirty="0">
                          <a:solidFill>
                            <a:srgbClr val="000000"/>
                          </a:solidFill>
                          <a:effectLst/>
                          <a:latin typeface="Courier New"/>
                        </a:rPr>
                        <a:t>Taking last character</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t"/>
                      <a:r>
                        <a:rPr lang="en-US" sz="1200" b="0" i="0" u="none" strike="noStrike" dirty="0" smtClean="0">
                          <a:solidFill>
                            <a:srgbClr val="000000"/>
                          </a:solidFill>
                          <a:effectLst/>
                          <a:latin typeface="Courier New"/>
                        </a:rPr>
                        <a:t>BWT </a:t>
                      </a:r>
                      <a:r>
                        <a:rPr lang="en-US" sz="1200" b="0" i="0" u="none" strike="noStrike" dirty="0">
                          <a:solidFill>
                            <a:srgbClr val="000000"/>
                          </a:solidFill>
                          <a:effectLst/>
                          <a:latin typeface="Courier New"/>
                        </a:rPr>
                        <a:t>output</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203200">
                <a:tc rowSpan="8">
                  <a:txBody>
                    <a:bodyPr/>
                    <a:lstStyle/>
                    <a:p>
                      <a:pPr algn="ctr" fontAlgn="ctr"/>
                      <a:r>
                        <a:rPr lang="en-US" sz="1000" b="0" i="0" u="none" strike="noStrike" dirty="0">
                          <a:solidFill>
                            <a:srgbClr val="000000"/>
                          </a:solidFill>
                          <a:effectLst/>
                          <a:latin typeface="Courier New"/>
                        </a:rPr>
                        <a:t>^BANANA</a:t>
                      </a:r>
                      <a:r>
                        <a:rPr lang="en-US" sz="1000" b="0" i="0" u="none" strike="noStrike" dirty="0">
                          <a:solidFill>
                            <a:srgbClr val="FF0000"/>
                          </a:solidFill>
                          <a:effectLst/>
                          <a:latin typeface="Courier New"/>
                        </a:rPr>
                        <a:t>|</a:t>
                      </a:r>
                      <a:endParaRPr lang="en-US" sz="1000" b="0" i="0" u="none" strike="noStrike" dirty="0">
                        <a:solidFill>
                          <a:srgbClr val="000000"/>
                        </a:solidFill>
                        <a:effectLst/>
                        <a:latin typeface="Courier New"/>
                      </a:endParaRP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000" b="0" i="0" u="none" strike="noStrike">
                          <a:solidFill>
                            <a:srgbClr val="000000"/>
                          </a:solidFill>
                          <a:effectLst/>
                          <a:latin typeface="Courier New"/>
                        </a:rPr>
                        <a:t>^BANANA</a:t>
                      </a:r>
                      <a:r>
                        <a:rPr lang="en-US" sz="1000" b="0" i="0" u="none" strike="noStrike">
                          <a:solidFill>
                            <a:srgbClr val="FF0000"/>
                          </a:solidFill>
                          <a:effectLst/>
                          <a:latin typeface="Courier New"/>
                        </a:rPr>
                        <a:t>|</a:t>
                      </a:r>
                      <a:endParaRPr lang="en-US" sz="1000" b="0" i="0" u="none" strike="noStrike">
                        <a:solidFill>
                          <a:srgbClr val="000000"/>
                        </a:solidFill>
                        <a:effectLst/>
                        <a:latin typeface="Courier New"/>
                      </a:endParaRP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000" b="1" i="0" u="none" strike="noStrike">
                          <a:solidFill>
                            <a:srgbClr val="000000"/>
                          </a:solidFill>
                          <a:effectLst/>
                          <a:latin typeface="Courier New"/>
                        </a:rPr>
                        <a:t>A</a:t>
                      </a:r>
                      <a:r>
                        <a:rPr lang="en-US" sz="1000" b="0" i="0" u="none" strike="noStrike">
                          <a:solidFill>
                            <a:srgbClr val="000000"/>
                          </a:solidFill>
                          <a:effectLst/>
                          <a:latin typeface="Courier New"/>
                        </a:rPr>
                        <a:t>NANA</a:t>
                      </a:r>
                      <a:r>
                        <a:rPr lang="en-US" sz="1000" b="0" i="0" u="none" strike="noStrike">
                          <a:solidFill>
                            <a:srgbClr val="FF0000"/>
                          </a:solidFill>
                          <a:effectLst/>
                          <a:latin typeface="Courier New"/>
                        </a:rPr>
                        <a:t>|</a:t>
                      </a:r>
                      <a:r>
                        <a:rPr lang="en-US" sz="1000" b="0" i="0" u="none" strike="noStrike">
                          <a:solidFill>
                            <a:srgbClr val="000000"/>
                          </a:solidFill>
                          <a:effectLst/>
                          <a:latin typeface="Courier New"/>
                        </a:rPr>
                        <a:t>^B</a:t>
                      </a:r>
                      <a:endParaRPr lang="en-US" sz="1000" b="1" i="0" u="none" strike="noStrike">
                        <a:solidFill>
                          <a:srgbClr val="000000"/>
                        </a:solidFill>
                        <a:effectLst/>
                        <a:latin typeface="Courier New"/>
                      </a:endParaRP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000" b="0" i="0" u="none" strike="noStrike">
                          <a:solidFill>
                            <a:srgbClr val="000000"/>
                          </a:solidFill>
                          <a:effectLst/>
                          <a:latin typeface="Courier New"/>
                        </a:rPr>
                        <a:t>ANANA</a:t>
                      </a:r>
                      <a:r>
                        <a:rPr lang="en-US" sz="1000" b="0" i="0" u="none" strike="noStrike">
                          <a:solidFill>
                            <a:srgbClr val="FF0000"/>
                          </a:solidFill>
                          <a:effectLst/>
                          <a:latin typeface="Courier New"/>
                        </a:rPr>
                        <a:t>|</a:t>
                      </a:r>
                      <a:r>
                        <a:rPr lang="en-US" sz="1000" b="0" i="0" u="none" strike="noStrike">
                          <a:solidFill>
                            <a:srgbClr val="000000"/>
                          </a:solidFill>
                          <a:effectLst/>
                          <a:latin typeface="Courier New"/>
                        </a:rPr>
                        <a:t>^</a:t>
                      </a:r>
                      <a:r>
                        <a:rPr lang="en-US" sz="1000" b="1" i="0" u="none" strike="noStrike">
                          <a:solidFill>
                            <a:srgbClr val="000000"/>
                          </a:solidFill>
                          <a:effectLst/>
                          <a:latin typeface="Courier New"/>
                        </a:rPr>
                        <a:t>B</a:t>
                      </a:r>
                      <a:endParaRPr lang="en-US" sz="1000" b="0" i="0" u="none" strike="noStrike">
                        <a:solidFill>
                          <a:srgbClr val="000000"/>
                        </a:solidFill>
                        <a:effectLst/>
                        <a:latin typeface="Courier New"/>
                      </a:endParaRP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rowSpan="8">
                  <a:txBody>
                    <a:bodyPr/>
                    <a:lstStyle/>
                    <a:p>
                      <a:pPr algn="ctr" fontAlgn="ctr"/>
                      <a:r>
                        <a:rPr lang="en-US" sz="1000" b="0" i="0" u="none" strike="noStrike" dirty="0">
                          <a:solidFill>
                            <a:srgbClr val="000000"/>
                          </a:solidFill>
                          <a:effectLst/>
                          <a:latin typeface="Courier New"/>
                        </a:rPr>
                        <a:t>BNN^AA</a:t>
                      </a:r>
                      <a:r>
                        <a:rPr lang="en-US" sz="1000" b="0" i="0" u="none" strike="noStrike" dirty="0">
                          <a:solidFill>
                            <a:srgbClr val="FF0000"/>
                          </a:solidFill>
                          <a:effectLst/>
                          <a:latin typeface="Courier New"/>
                        </a:rPr>
                        <a:t>|</a:t>
                      </a:r>
                      <a:r>
                        <a:rPr lang="en-US" sz="1000" b="0" i="0" u="none" strike="noStrike" dirty="0">
                          <a:solidFill>
                            <a:srgbClr val="000000"/>
                          </a:solidFill>
                          <a:effectLst/>
                          <a:latin typeface="Courier New"/>
                        </a:rPr>
                        <a:t>A</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190500">
                <a:tc vMerge="1">
                  <a:txBody>
                    <a:bodyPr/>
                    <a:lstStyle/>
                    <a:p>
                      <a:endParaRPr lang="en-US"/>
                    </a:p>
                  </a:txBody>
                  <a:tcPr/>
                </a:tc>
                <a:tc>
                  <a:txBody>
                    <a:bodyPr/>
                    <a:lstStyle/>
                    <a:p>
                      <a:pPr algn="ctr" fontAlgn="b"/>
                      <a:r>
                        <a:rPr lang="en-US" sz="1000" b="0" i="0" u="none" strike="noStrike">
                          <a:solidFill>
                            <a:srgbClr val="FF0000"/>
                          </a:solidFill>
                          <a:effectLst/>
                          <a:latin typeface="Courier New"/>
                        </a:rPr>
                        <a:t>|</a:t>
                      </a:r>
                      <a:r>
                        <a:rPr lang="en-US" sz="1000" b="0" i="0" u="none" strike="noStrike">
                          <a:solidFill>
                            <a:srgbClr val="000000"/>
                          </a:solidFill>
                          <a:effectLst/>
                          <a:latin typeface="Courier New"/>
                        </a:rPr>
                        <a:t>^BANANA</a:t>
                      </a:r>
                      <a:endParaRPr lang="en-US" sz="1000" b="0" i="0" u="none" strike="noStrike">
                        <a:solidFill>
                          <a:srgbClr val="FF0000"/>
                        </a:solidFill>
                        <a:effectLst/>
                        <a:latin typeface="Courier New"/>
                      </a:endParaRP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000" b="1" i="0" u="none" strike="noStrike">
                          <a:solidFill>
                            <a:srgbClr val="000000"/>
                          </a:solidFill>
                          <a:effectLst/>
                          <a:latin typeface="Courier New"/>
                        </a:rPr>
                        <a:t>A</a:t>
                      </a:r>
                      <a:r>
                        <a:rPr lang="en-US" sz="1000" b="0" i="0" u="none" strike="noStrike">
                          <a:solidFill>
                            <a:srgbClr val="000000"/>
                          </a:solidFill>
                          <a:effectLst/>
                          <a:latin typeface="Courier New"/>
                        </a:rPr>
                        <a:t>NA</a:t>
                      </a:r>
                      <a:r>
                        <a:rPr lang="en-US" sz="1000" b="0" i="0" u="none" strike="noStrike">
                          <a:solidFill>
                            <a:srgbClr val="FF0000"/>
                          </a:solidFill>
                          <a:effectLst/>
                          <a:latin typeface="Courier New"/>
                        </a:rPr>
                        <a:t>|</a:t>
                      </a:r>
                      <a:r>
                        <a:rPr lang="en-US" sz="1000" b="0" i="0" u="none" strike="noStrike">
                          <a:solidFill>
                            <a:srgbClr val="000000"/>
                          </a:solidFill>
                          <a:effectLst/>
                          <a:latin typeface="Courier New"/>
                        </a:rPr>
                        <a:t>^BAN</a:t>
                      </a:r>
                      <a:endParaRPr lang="en-US" sz="1000" b="1" i="0" u="none" strike="noStrike">
                        <a:solidFill>
                          <a:srgbClr val="000000"/>
                        </a:solidFill>
                        <a:effectLst/>
                        <a:latin typeface="Courier New"/>
                      </a:endParaRP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000" b="0" i="0" u="none" strike="noStrike">
                          <a:solidFill>
                            <a:srgbClr val="000000"/>
                          </a:solidFill>
                          <a:effectLst/>
                          <a:latin typeface="Courier New"/>
                        </a:rPr>
                        <a:t>ANA</a:t>
                      </a:r>
                      <a:r>
                        <a:rPr lang="en-US" sz="1000" b="0" i="0" u="none" strike="noStrike">
                          <a:solidFill>
                            <a:srgbClr val="FF0000"/>
                          </a:solidFill>
                          <a:effectLst/>
                          <a:latin typeface="Courier New"/>
                        </a:rPr>
                        <a:t>|</a:t>
                      </a:r>
                      <a:r>
                        <a:rPr lang="en-US" sz="1000" b="0" i="0" u="none" strike="noStrike">
                          <a:solidFill>
                            <a:srgbClr val="000000"/>
                          </a:solidFill>
                          <a:effectLst/>
                          <a:latin typeface="Courier New"/>
                        </a:rPr>
                        <a:t>^BA</a:t>
                      </a:r>
                      <a:r>
                        <a:rPr lang="en-US" sz="1000" b="1" i="0" u="none" strike="noStrike">
                          <a:solidFill>
                            <a:srgbClr val="000000"/>
                          </a:solidFill>
                          <a:effectLst/>
                          <a:latin typeface="Courier New"/>
                        </a:rPr>
                        <a:t>N</a:t>
                      </a:r>
                      <a:endParaRPr lang="en-US" sz="1000" b="0" i="0" u="none" strike="noStrike">
                        <a:solidFill>
                          <a:srgbClr val="000000"/>
                        </a:solidFill>
                        <a:effectLst/>
                        <a:latin typeface="Courier New"/>
                      </a:endParaRP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vMerge="1">
                  <a:txBody>
                    <a:bodyPr/>
                    <a:lstStyle/>
                    <a:p>
                      <a:endParaRPr lang="en-US"/>
                    </a:p>
                  </a:txBody>
                  <a:tcPr/>
                </a:tc>
              </a:tr>
              <a:tr h="190500">
                <a:tc vMerge="1">
                  <a:txBody>
                    <a:bodyPr/>
                    <a:lstStyle/>
                    <a:p>
                      <a:endParaRPr lang="en-US"/>
                    </a:p>
                  </a:txBody>
                  <a:tcPr/>
                </a:tc>
                <a:tc>
                  <a:txBody>
                    <a:bodyPr/>
                    <a:lstStyle/>
                    <a:p>
                      <a:pPr algn="ctr" fontAlgn="b"/>
                      <a:r>
                        <a:rPr lang="en-US" sz="1000" b="0" i="0" u="none" strike="noStrike">
                          <a:solidFill>
                            <a:srgbClr val="000000"/>
                          </a:solidFill>
                          <a:effectLst/>
                          <a:latin typeface="Courier New"/>
                        </a:rPr>
                        <a:t>A</a:t>
                      </a:r>
                      <a:r>
                        <a:rPr lang="en-US" sz="1000" b="0" i="0" u="none" strike="noStrike">
                          <a:solidFill>
                            <a:srgbClr val="FF0000"/>
                          </a:solidFill>
                          <a:effectLst/>
                          <a:latin typeface="Courier New"/>
                        </a:rPr>
                        <a:t>|</a:t>
                      </a:r>
                      <a:r>
                        <a:rPr lang="en-US" sz="1000" b="0" i="0" u="none" strike="noStrike">
                          <a:solidFill>
                            <a:srgbClr val="000000"/>
                          </a:solidFill>
                          <a:effectLst/>
                          <a:latin typeface="Courier New"/>
                        </a:rPr>
                        <a:t>^BANAN</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000" b="1" i="0" u="none" strike="noStrike">
                          <a:solidFill>
                            <a:srgbClr val="000000"/>
                          </a:solidFill>
                          <a:effectLst/>
                          <a:latin typeface="Courier New"/>
                        </a:rPr>
                        <a:t>A</a:t>
                      </a:r>
                      <a:r>
                        <a:rPr lang="en-US" sz="1000" b="0" i="0" u="none" strike="noStrike">
                          <a:solidFill>
                            <a:srgbClr val="FF0000"/>
                          </a:solidFill>
                          <a:effectLst/>
                          <a:latin typeface="Courier New"/>
                        </a:rPr>
                        <a:t>|</a:t>
                      </a:r>
                      <a:r>
                        <a:rPr lang="en-US" sz="1000" b="0" i="0" u="none" strike="noStrike">
                          <a:solidFill>
                            <a:srgbClr val="000000"/>
                          </a:solidFill>
                          <a:effectLst/>
                          <a:latin typeface="Courier New"/>
                        </a:rPr>
                        <a:t>^BANAN</a:t>
                      </a:r>
                      <a:endParaRPr lang="en-US" sz="1000" b="1" i="0" u="none" strike="noStrike">
                        <a:solidFill>
                          <a:srgbClr val="000000"/>
                        </a:solidFill>
                        <a:effectLst/>
                        <a:latin typeface="Courier New"/>
                      </a:endParaRP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000" b="0" i="0" u="none" strike="noStrike">
                          <a:solidFill>
                            <a:srgbClr val="000000"/>
                          </a:solidFill>
                          <a:effectLst/>
                          <a:latin typeface="Courier New"/>
                        </a:rPr>
                        <a:t>A</a:t>
                      </a:r>
                      <a:r>
                        <a:rPr lang="en-US" sz="1000" b="0" i="0" u="none" strike="noStrike">
                          <a:solidFill>
                            <a:srgbClr val="FF0000"/>
                          </a:solidFill>
                          <a:effectLst/>
                          <a:latin typeface="Courier New"/>
                        </a:rPr>
                        <a:t>|</a:t>
                      </a:r>
                      <a:r>
                        <a:rPr lang="en-US" sz="1000" b="0" i="0" u="none" strike="noStrike">
                          <a:solidFill>
                            <a:srgbClr val="000000"/>
                          </a:solidFill>
                          <a:effectLst/>
                          <a:latin typeface="Courier New"/>
                        </a:rPr>
                        <a:t>^BANA</a:t>
                      </a:r>
                      <a:r>
                        <a:rPr lang="en-US" sz="1000" b="1" i="0" u="none" strike="noStrike">
                          <a:solidFill>
                            <a:srgbClr val="000000"/>
                          </a:solidFill>
                          <a:effectLst/>
                          <a:latin typeface="Courier New"/>
                        </a:rPr>
                        <a:t>N</a:t>
                      </a:r>
                      <a:endParaRPr lang="en-US" sz="1000" b="0" i="0" u="none" strike="noStrike">
                        <a:solidFill>
                          <a:srgbClr val="000000"/>
                        </a:solidFill>
                        <a:effectLst/>
                        <a:latin typeface="Courier New"/>
                      </a:endParaRP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vMerge="1">
                  <a:txBody>
                    <a:bodyPr/>
                    <a:lstStyle/>
                    <a:p>
                      <a:endParaRPr lang="en-US"/>
                    </a:p>
                  </a:txBody>
                  <a:tcPr/>
                </a:tc>
              </a:tr>
              <a:tr h="190500">
                <a:tc vMerge="1">
                  <a:txBody>
                    <a:bodyPr/>
                    <a:lstStyle/>
                    <a:p>
                      <a:endParaRPr lang="en-US"/>
                    </a:p>
                  </a:txBody>
                  <a:tcPr/>
                </a:tc>
                <a:tc>
                  <a:txBody>
                    <a:bodyPr/>
                    <a:lstStyle/>
                    <a:p>
                      <a:pPr algn="ctr" fontAlgn="b"/>
                      <a:r>
                        <a:rPr lang="en-US" sz="1000" b="0" i="0" u="none" strike="noStrike" dirty="0">
                          <a:solidFill>
                            <a:srgbClr val="000000"/>
                          </a:solidFill>
                          <a:effectLst/>
                          <a:latin typeface="Courier New"/>
                        </a:rPr>
                        <a:t>NA</a:t>
                      </a:r>
                      <a:r>
                        <a:rPr lang="en-US" sz="1000" b="0" i="0" u="none" strike="noStrike" dirty="0">
                          <a:solidFill>
                            <a:srgbClr val="FF0000"/>
                          </a:solidFill>
                          <a:effectLst/>
                          <a:latin typeface="Courier New"/>
                        </a:rPr>
                        <a:t>|</a:t>
                      </a:r>
                      <a:r>
                        <a:rPr lang="en-US" sz="1000" b="0" i="0" u="none" strike="noStrike" dirty="0">
                          <a:solidFill>
                            <a:srgbClr val="000000"/>
                          </a:solidFill>
                          <a:effectLst/>
                          <a:latin typeface="Courier New"/>
                        </a:rPr>
                        <a:t>^BANA</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000" b="1" i="0" u="none" strike="noStrike">
                          <a:solidFill>
                            <a:srgbClr val="000000"/>
                          </a:solidFill>
                          <a:effectLst/>
                          <a:latin typeface="Courier New"/>
                        </a:rPr>
                        <a:t>B</a:t>
                      </a:r>
                      <a:r>
                        <a:rPr lang="en-US" sz="1000" b="0" i="0" u="none" strike="noStrike">
                          <a:solidFill>
                            <a:srgbClr val="000000"/>
                          </a:solidFill>
                          <a:effectLst/>
                          <a:latin typeface="Courier New"/>
                        </a:rPr>
                        <a:t>ANANA</a:t>
                      </a:r>
                      <a:r>
                        <a:rPr lang="en-US" sz="1000" b="0" i="0" u="none" strike="noStrike">
                          <a:solidFill>
                            <a:srgbClr val="FF0000"/>
                          </a:solidFill>
                          <a:effectLst/>
                          <a:latin typeface="Courier New"/>
                        </a:rPr>
                        <a:t>|</a:t>
                      </a:r>
                      <a:r>
                        <a:rPr lang="en-US" sz="1000" b="0" i="0" u="none" strike="noStrike">
                          <a:solidFill>
                            <a:srgbClr val="000000"/>
                          </a:solidFill>
                          <a:effectLst/>
                          <a:latin typeface="Courier New"/>
                        </a:rPr>
                        <a:t>^</a:t>
                      </a:r>
                      <a:endParaRPr lang="en-US" sz="1000" b="1" i="0" u="none" strike="noStrike">
                        <a:solidFill>
                          <a:srgbClr val="000000"/>
                        </a:solidFill>
                        <a:effectLst/>
                        <a:latin typeface="Courier New"/>
                      </a:endParaRP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000" b="0" i="0" u="none" strike="noStrike">
                          <a:solidFill>
                            <a:srgbClr val="000000"/>
                          </a:solidFill>
                          <a:effectLst/>
                          <a:latin typeface="Courier New"/>
                        </a:rPr>
                        <a:t>BANANA</a:t>
                      </a:r>
                      <a:r>
                        <a:rPr lang="en-US" sz="1000" b="0" i="0" u="none" strike="noStrike">
                          <a:solidFill>
                            <a:srgbClr val="FF0000"/>
                          </a:solidFill>
                          <a:effectLst/>
                          <a:latin typeface="Courier New"/>
                        </a:rPr>
                        <a:t>|</a:t>
                      </a:r>
                      <a:r>
                        <a:rPr lang="en-US" sz="1000" b="1" i="0" u="none" strike="noStrike">
                          <a:solidFill>
                            <a:srgbClr val="000000"/>
                          </a:solidFill>
                          <a:effectLst/>
                          <a:latin typeface="Courier New"/>
                        </a:rPr>
                        <a:t>^</a:t>
                      </a:r>
                      <a:endParaRPr lang="en-US" sz="1000" b="0" i="0" u="none" strike="noStrike">
                        <a:solidFill>
                          <a:srgbClr val="000000"/>
                        </a:solidFill>
                        <a:effectLst/>
                        <a:latin typeface="Courier New"/>
                      </a:endParaRP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vMerge="1">
                  <a:txBody>
                    <a:bodyPr/>
                    <a:lstStyle/>
                    <a:p>
                      <a:endParaRPr lang="en-US"/>
                    </a:p>
                  </a:txBody>
                  <a:tcPr/>
                </a:tc>
              </a:tr>
              <a:tr h="190500">
                <a:tc vMerge="1">
                  <a:txBody>
                    <a:bodyPr/>
                    <a:lstStyle/>
                    <a:p>
                      <a:endParaRPr lang="en-US"/>
                    </a:p>
                  </a:txBody>
                  <a:tcPr/>
                </a:tc>
                <a:tc>
                  <a:txBody>
                    <a:bodyPr/>
                    <a:lstStyle/>
                    <a:p>
                      <a:pPr algn="ctr" fontAlgn="b"/>
                      <a:r>
                        <a:rPr lang="en-US" sz="1000" b="0" i="0" u="none" strike="noStrike" dirty="0">
                          <a:solidFill>
                            <a:srgbClr val="000000"/>
                          </a:solidFill>
                          <a:effectLst/>
                          <a:latin typeface="Courier New"/>
                        </a:rPr>
                        <a:t>ANA</a:t>
                      </a:r>
                      <a:r>
                        <a:rPr lang="en-US" sz="1000" b="0" i="0" u="none" strike="noStrike" dirty="0">
                          <a:solidFill>
                            <a:srgbClr val="FF0000"/>
                          </a:solidFill>
                          <a:effectLst/>
                          <a:latin typeface="Courier New"/>
                        </a:rPr>
                        <a:t>|</a:t>
                      </a:r>
                      <a:r>
                        <a:rPr lang="en-US" sz="1000" b="0" i="0" u="none" strike="noStrike" dirty="0">
                          <a:solidFill>
                            <a:srgbClr val="000000"/>
                          </a:solidFill>
                          <a:effectLst/>
                          <a:latin typeface="Courier New"/>
                        </a:rPr>
                        <a:t>^BAN</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000" b="1" i="0" u="none" strike="noStrike" dirty="0">
                          <a:solidFill>
                            <a:srgbClr val="000000"/>
                          </a:solidFill>
                          <a:effectLst/>
                          <a:latin typeface="Courier New"/>
                        </a:rPr>
                        <a:t>N</a:t>
                      </a:r>
                      <a:r>
                        <a:rPr lang="en-US" sz="1000" b="0" i="0" u="none" strike="noStrike" dirty="0">
                          <a:solidFill>
                            <a:srgbClr val="000000"/>
                          </a:solidFill>
                          <a:effectLst/>
                          <a:latin typeface="Courier New"/>
                        </a:rPr>
                        <a:t>ANA</a:t>
                      </a:r>
                      <a:r>
                        <a:rPr lang="en-US" sz="1000" b="0" i="0" u="none" strike="noStrike" dirty="0">
                          <a:solidFill>
                            <a:srgbClr val="FF0000"/>
                          </a:solidFill>
                          <a:effectLst/>
                          <a:latin typeface="Courier New"/>
                        </a:rPr>
                        <a:t>|</a:t>
                      </a:r>
                      <a:r>
                        <a:rPr lang="en-US" sz="1000" b="0" i="0" u="none" strike="noStrike" dirty="0">
                          <a:solidFill>
                            <a:srgbClr val="000000"/>
                          </a:solidFill>
                          <a:effectLst/>
                          <a:latin typeface="Courier New"/>
                        </a:rPr>
                        <a:t>^BA</a:t>
                      </a:r>
                      <a:endParaRPr lang="en-US" sz="1000" b="1" i="0" u="none" strike="noStrike" dirty="0">
                        <a:solidFill>
                          <a:srgbClr val="000000"/>
                        </a:solidFill>
                        <a:effectLst/>
                        <a:latin typeface="Courier New"/>
                      </a:endParaRP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000" b="0" i="0" u="none" strike="noStrike">
                          <a:solidFill>
                            <a:srgbClr val="000000"/>
                          </a:solidFill>
                          <a:effectLst/>
                          <a:latin typeface="Courier New"/>
                        </a:rPr>
                        <a:t>NANA</a:t>
                      </a:r>
                      <a:r>
                        <a:rPr lang="en-US" sz="1000" b="0" i="0" u="none" strike="noStrike">
                          <a:solidFill>
                            <a:srgbClr val="FF0000"/>
                          </a:solidFill>
                          <a:effectLst/>
                          <a:latin typeface="Courier New"/>
                        </a:rPr>
                        <a:t>|</a:t>
                      </a:r>
                      <a:r>
                        <a:rPr lang="en-US" sz="1000" b="0" i="0" u="none" strike="noStrike">
                          <a:solidFill>
                            <a:srgbClr val="000000"/>
                          </a:solidFill>
                          <a:effectLst/>
                          <a:latin typeface="Courier New"/>
                        </a:rPr>
                        <a:t>^B</a:t>
                      </a:r>
                      <a:r>
                        <a:rPr lang="en-US" sz="1000" b="1" i="0" u="none" strike="noStrike">
                          <a:solidFill>
                            <a:srgbClr val="000000"/>
                          </a:solidFill>
                          <a:effectLst/>
                          <a:latin typeface="Courier New"/>
                        </a:rPr>
                        <a:t>A</a:t>
                      </a:r>
                      <a:endParaRPr lang="en-US" sz="1000" b="0" i="0" u="none" strike="noStrike">
                        <a:solidFill>
                          <a:srgbClr val="000000"/>
                        </a:solidFill>
                        <a:effectLst/>
                        <a:latin typeface="Courier New"/>
                      </a:endParaRP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vMerge="1">
                  <a:txBody>
                    <a:bodyPr/>
                    <a:lstStyle/>
                    <a:p>
                      <a:endParaRPr lang="en-US"/>
                    </a:p>
                  </a:txBody>
                  <a:tcPr/>
                </a:tc>
              </a:tr>
              <a:tr h="190500">
                <a:tc vMerge="1">
                  <a:txBody>
                    <a:bodyPr/>
                    <a:lstStyle/>
                    <a:p>
                      <a:endParaRPr lang="en-US"/>
                    </a:p>
                  </a:txBody>
                  <a:tcPr/>
                </a:tc>
                <a:tc>
                  <a:txBody>
                    <a:bodyPr/>
                    <a:lstStyle/>
                    <a:p>
                      <a:pPr algn="ctr" fontAlgn="b"/>
                      <a:r>
                        <a:rPr lang="en-US" sz="1000" b="0" i="0" u="none" strike="noStrike">
                          <a:solidFill>
                            <a:srgbClr val="000000"/>
                          </a:solidFill>
                          <a:effectLst/>
                          <a:latin typeface="Courier New"/>
                        </a:rPr>
                        <a:t>NANA</a:t>
                      </a:r>
                      <a:r>
                        <a:rPr lang="en-US" sz="1000" b="0" i="0" u="none" strike="noStrike">
                          <a:solidFill>
                            <a:srgbClr val="FF0000"/>
                          </a:solidFill>
                          <a:effectLst/>
                          <a:latin typeface="Courier New"/>
                        </a:rPr>
                        <a:t>|</a:t>
                      </a:r>
                      <a:r>
                        <a:rPr lang="en-US" sz="1000" b="0" i="0" u="none" strike="noStrike">
                          <a:solidFill>
                            <a:srgbClr val="000000"/>
                          </a:solidFill>
                          <a:effectLst/>
                          <a:latin typeface="Courier New"/>
                        </a:rPr>
                        <a:t>^BA</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000" b="1" i="0" u="none" strike="noStrike" dirty="0">
                          <a:solidFill>
                            <a:srgbClr val="000000"/>
                          </a:solidFill>
                          <a:effectLst/>
                          <a:latin typeface="Courier New"/>
                        </a:rPr>
                        <a:t>N</a:t>
                      </a:r>
                      <a:r>
                        <a:rPr lang="en-US" sz="1000" b="0" i="0" u="none" strike="noStrike" dirty="0">
                          <a:solidFill>
                            <a:srgbClr val="000000"/>
                          </a:solidFill>
                          <a:effectLst/>
                          <a:latin typeface="Courier New"/>
                        </a:rPr>
                        <a:t>A</a:t>
                      </a:r>
                      <a:r>
                        <a:rPr lang="en-US" sz="1000" b="0" i="0" u="none" strike="noStrike" dirty="0">
                          <a:solidFill>
                            <a:srgbClr val="FF0000"/>
                          </a:solidFill>
                          <a:effectLst/>
                          <a:latin typeface="Courier New"/>
                        </a:rPr>
                        <a:t>|</a:t>
                      </a:r>
                      <a:r>
                        <a:rPr lang="en-US" sz="1000" b="0" i="0" u="none" strike="noStrike" dirty="0">
                          <a:solidFill>
                            <a:srgbClr val="000000"/>
                          </a:solidFill>
                          <a:effectLst/>
                          <a:latin typeface="Courier New"/>
                        </a:rPr>
                        <a:t>^BANA</a:t>
                      </a:r>
                      <a:endParaRPr lang="en-US" sz="1000" b="1" i="0" u="none" strike="noStrike" dirty="0">
                        <a:solidFill>
                          <a:srgbClr val="000000"/>
                        </a:solidFill>
                        <a:effectLst/>
                        <a:latin typeface="Courier New"/>
                      </a:endParaRP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000" b="0" i="0" u="none" strike="noStrike">
                          <a:solidFill>
                            <a:srgbClr val="000000"/>
                          </a:solidFill>
                          <a:effectLst/>
                          <a:latin typeface="Courier New"/>
                        </a:rPr>
                        <a:t>NA</a:t>
                      </a:r>
                      <a:r>
                        <a:rPr lang="en-US" sz="1000" b="0" i="0" u="none" strike="noStrike">
                          <a:solidFill>
                            <a:srgbClr val="FF0000"/>
                          </a:solidFill>
                          <a:effectLst/>
                          <a:latin typeface="Courier New"/>
                        </a:rPr>
                        <a:t>|</a:t>
                      </a:r>
                      <a:r>
                        <a:rPr lang="en-US" sz="1000" b="0" i="0" u="none" strike="noStrike">
                          <a:solidFill>
                            <a:srgbClr val="000000"/>
                          </a:solidFill>
                          <a:effectLst/>
                          <a:latin typeface="Courier New"/>
                        </a:rPr>
                        <a:t>^BAN</a:t>
                      </a:r>
                      <a:r>
                        <a:rPr lang="en-US" sz="1000" b="1" i="0" u="none" strike="noStrike">
                          <a:solidFill>
                            <a:srgbClr val="000000"/>
                          </a:solidFill>
                          <a:effectLst/>
                          <a:latin typeface="Courier New"/>
                        </a:rPr>
                        <a:t>A</a:t>
                      </a:r>
                      <a:endParaRPr lang="en-US" sz="1000" b="0" i="0" u="none" strike="noStrike">
                        <a:solidFill>
                          <a:srgbClr val="000000"/>
                        </a:solidFill>
                        <a:effectLst/>
                        <a:latin typeface="Courier New"/>
                      </a:endParaRP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vMerge="1">
                  <a:txBody>
                    <a:bodyPr/>
                    <a:lstStyle/>
                    <a:p>
                      <a:endParaRPr lang="en-US"/>
                    </a:p>
                  </a:txBody>
                  <a:tcPr/>
                </a:tc>
              </a:tr>
              <a:tr h="190500">
                <a:tc vMerge="1">
                  <a:txBody>
                    <a:bodyPr/>
                    <a:lstStyle/>
                    <a:p>
                      <a:endParaRPr lang="en-US"/>
                    </a:p>
                  </a:txBody>
                  <a:tcPr/>
                </a:tc>
                <a:tc>
                  <a:txBody>
                    <a:bodyPr/>
                    <a:lstStyle/>
                    <a:p>
                      <a:pPr algn="ctr" fontAlgn="b"/>
                      <a:r>
                        <a:rPr lang="en-US" sz="1000" b="0" i="0" u="none" strike="noStrike" dirty="0">
                          <a:solidFill>
                            <a:srgbClr val="000000"/>
                          </a:solidFill>
                          <a:effectLst/>
                          <a:latin typeface="Courier New"/>
                        </a:rPr>
                        <a:t>ANANA</a:t>
                      </a:r>
                      <a:r>
                        <a:rPr lang="en-US" sz="1000" b="0" i="0" u="none" strike="noStrike" dirty="0">
                          <a:solidFill>
                            <a:srgbClr val="FF0000"/>
                          </a:solidFill>
                          <a:effectLst/>
                          <a:latin typeface="Courier New"/>
                        </a:rPr>
                        <a:t>|</a:t>
                      </a:r>
                      <a:r>
                        <a:rPr lang="en-US" sz="1000" b="0" i="0" u="none" strike="noStrike" dirty="0">
                          <a:solidFill>
                            <a:srgbClr val="000000"/>
                          </a:solidFill>
                          <a:effectLst/>
                          <a:latin typeface="Courier New"/>
                        </a:rPr>
                        <a:t>^B</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000" b="1" i="0" u="none" strike="noStrike">
                          <a:solidFill>
                            <a:srgbClr val="000000"/>
                          </a:solidFill>
                          <a:effectLst/>
                          <a:latin typeface="Courier New"/>
                        </a:rPr>
                        <a:t>^</a:t>
                      </a:r>
                      <a:r>
                        <a:rPr lang="en-US" sz="1000" b="0" i="0" u="none" strike="noStrike">
                          <a:solidFill>
                            <a:srgbClr val="000000"/>
                          </a:solidFill>
                          <a:effectLst/>
                          <a:latin typeface="Courier New"/>
                        </a:rPr>
                        <a:t>BANANA</a:t>
                      </a:r>
                      <a:r>
                        <a:rPr lang="en-US" sz="1000" b="0" i="0" u="none" strike="noStrike">
                          <a:solidFill>
                            <a:srgbClr val="FF0000"/>
                          </a:solidFill>
                          <a:effectLst/>
                          <a:latin typeface="Courier New"/>
                        </a:rPr>
                        <a:t>|</a:t>
                      </a:r>
                      <a:endParaRPr lang="en-US" sz="1000" b="1" i="0" u="none" strike="noStrike">
                        <a:solidFill>
                          <a:srgbClr val="000000"/>
                        </a:solidFill>
                        <a:effectLst/>
                        <a:latin typeface="Courier New"/>
                      </a:endParaRP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000" b="0" i="0" u="none" strike="noStrike" dirty="0">
                          <a:solidFill>
                            <a:srgbClr val="000000"/>
                          </a:solidFill>
                          <a:effectLst/>
                          <a:latin typeface="Courier New"/>
                        </a:rPr>
                        <a:t>^BANANA</a:t>
                      </a:r>
                      <a:r>
                        <a:rPr lang="en-US" sz="1000" b="1" i="0" u="none" strike="noStrike" dirty="0">
                          <a:solidFill>
                            <a:srgbClr val="FF0000"/>
                          </a:solidFill>
                          <a:effectLst/>
                          <a:latin typeface="Courier New"/>
                        </a:rPr>
                        <a:t>|</a:t>
                      </a:r>
                      <a:endParaRPr lang="en-US" sz="1000" b="0" i="0" u="none" strike="noStrike" dirty="0">
                        <a:solidFill>
                          <a:srgbClr val="000000"/>
                        </a:solidFill>
                        <a:effectLst/>
                        <a:latin typeface="Courier New"/>
                      </a:endParaRP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vMerge="1">
                  <a:txBody>
                    <a:bodyPr/>
                    <a:lstStyle/>
                    <a:p>
                      <a:endParaRPr lang="en-US"/>
                    </a:p>
                  </a:txBody>
                  <a:tcPr/>
                </a:tc>
              </a:tr>
              <a:tr h="190500">
                <a:tc vMerge="1">
                  <a:txBody>
                    <a:bodyPr/>
                    <a:lstStyle/>
                    <a:p>
                      <a:endParaRPr lang="en-US"/>
                    </a:p>
                  </a:txBody>
                  <a:tcPr/>
                </a:tc>
                <a:tc>
                  <a:txBody>
                    <a:bodyPr/>
                    <a:lstStyle/>
                    <a:p>
                      <a:pPr algn="ctr" fontAlgn="b"/>
                      <a:r>
                        <a:rPr lang="en-US" sz="1000" b="0" i="0" u="none" strike="noStrike">
                          <a:solidFill>
                            <a:srgbClr val="000000"/>
                          </a:solidFill>
                          <a:effectLst/>
                          <a:latin typeface="Courier New"/>
                        </a:rPr>
                        <a:t>BANANA</a:t>
                      </a:r>
                      <a:r>
                        <a:rPr lang="en-US" sz="1000" b="0" i="0" u="none" strike="noStrike">
                          <a:solidFill>
                            <a:srgbClr val="FF0000"/>
                          </a:solidFill>
                          <a:effectLst/>
                          <a:latin typeface="Courier New"/>
                        </a:rPr>
                        <a:t>|</a:t>
                      </a:r>
                      <a:r>
                        <a:rPr lang="en-US" sz="1000" b="0" i="0" u="none" strike="noStrike">
                          <a:solidFill>
                            <a:srgbClr val="000000"/>
                          </a:solidFill>
                          <a:effectLst/>
                          <a:latin typeface="Courier New"/>
                        </a:rPr>
                        <a:t>^</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000" b="1" i="0" u="none" strike="noStrike" dirty="0">
                          <a:solidFill>
                            <a:srgbClr val="FF0000"/>
                          </a:solidFill>
                          <a:effectLst/>
                          <a:latin typeface="Courier New"/>
                        </a:rPr>
                        <a:t>|</a:t>
                      </a:r>
                      <a:r>
                        <a:rPr lang="en-US" sz="1000" b="0" i="0" u="none" strike="noStrike" dirty="0">
                          <a:solidFill>
                            <a:srgbClr val="000000"/>
                          </a:solidFill>
                          <a:effectLst/>
                          <a:latin typeface="Courier New"/>
                        </a:rPr>
                        <a:t>^BANANA</a:t>
                      </a:r>
                      <a:endParaRPr lang="en-US" sz="1000" b="1" i="0" u="none" strike="noStrike" dirty="0">
                        <a:solidFill>
                          <a:srgbClr val="FF0000"/>
                        </a:solidFill>
                        <a:effectLst/>
                        <a:latin typeface="Courier New"/>
                      </a:endParaRP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000" b="0" i="0" u="none" strike="noStrike" dirty="0">
                          <a:solidFill>
                            <a:srgbClr val="FF0000"/>
                          </a:solidFill>
                          <a:effectLst/>
                          <a:latin typeface="Courier New"/>
                        </a:rPr>
                        <a:t>|</a:t>
                      </a:r>
                      <a:r>
                        <a:rPr lang="en-US" sz="1000" b="0" i="0" u="none" strike="noStrike" dirty="0">
                          <a:solidFill>
                            <a:srgbClr val="000000"/>
                          </a:solidFill>
                          <a:effectLst/>
                          <a:latin typeface="Courier New"/>
                        </a:rPr>
                        <a:t>^BANAN</a:t>
                      </a:r>
                      <a:r>
                        <a:rPr lang="en-US" sz="1000" b="1" i="0" u="none" strike="noStrike" dirty="0">
                          <a:solidFill>
                            <a:srgbClr val="000000"/>
                          </a:solidFill>
                          <a:effectLst/>
                          <a:latin typeface="Courier New"/>
                        </a:rPr>
                        <a:t>A</a:t>
                      </a:r>
                      <a:endParaRPr lang="en-US" sz="1000" b="0" i="0" u="none" strike="noStrike" dirty="0">
                        <a:solidFill>
                          <a:srgbClr val="FF0000"/>
                        </a:solidFill>
                        <a:effectLst/>
                        <a:latin typeface="Courier New"/>
                      </a:endParaRP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vMerge="1">
                  <a:txBody>
                    <a:bodyPr/>
                    <a:lstStyle/>
                    <a:p>
                      <a:endParaRPr lang="en-US"/>
                    </a:p>
                  </a:txBody>
                  <a:tcPr/>
                </a:tc>
              </a:tr>
            </a:tbl>
          </a:graphicData>
        </a:graphic>
      </p:graphicFrame>
      <p:sp>
        <p:nvSpPr>
          <p:cNvPr id="65" name="TextBox 64"/>
          <p:cNvSpPr txBox="1"/>
          <p:nvPr/>
        </p:nvSpPr>
        <p:spPr>
          <a:xfrm>
            <a:off x="3390900" y="937681"/>
            <a:ext cx="2716496" cy="369332"/>
          </a:xfrm>
          <a:prstGeom prst="rect">
            <a:avLst/>
          </a:prstGeom>
          <a:noFill/>
        </p:spPr>
        <p:txBody>
          <a:bodyPr wrap="none" rtlCol="0">
            <a:spAutoFit/>
          </a:bodyPr>
          <a:lstStyle/>
          <a:p>
            <a:r>
              <a:rPr lang="en-US" dirty="0" smtClean="0"/>
              <a:t>Transformation algorithm</a:t>
            </a:r>
            <a:r>
              <a:rPr lang="en-US" baseline="30000" dirty="0" smtClean="0"/>
              <a:t>*</a:t>
            </a:r>
            <a:endParaRPr lang="en-US" baseline="30000" dirty="0"/>
          </a:p>
        </p:txBody>
      </p:sp>
      <p:sp>
        <p:nvSpPr>
          <p:cNvPr id="66" name="TextBox 65"/>
          <p:cNvSpPr txBox="1"/>
          <p:nvPr/>
        </p:nvSpPr>
        <p:spPr>
          <a:xfrm>
            <a:off x="609600" y="5502993"/>
            <a:ext cx="8108950" cy="923330"/>
          </a:xfrm>
          <a:prstGeom prst="rect">
            <a:avLst/>
          </a:prstGeom>
          <a:noFill/>
        </p:spPr>
        <p:txBody>
          <a:bodyPr wrap="square" rtlCol="0">
            <a:spAutoFit/>
          </a:bodyPr>
          <a:lstStyle/>
          <a:p>
            <a:pPr marL="285750" indent="-285750">
              <a:buFont typeface="Arial"/>
              <a:buChar char="•"/>
            </a:pPr>
            <a:r>
              <a:rPr lang="en-US" dirty="0"/>
              <a:t>The transformation is reversible, without needing to store any additional data.</a:t>
            </a:r>
          </a:p>
          <a:p>
            <a:pPr marL="285750" indent="-285750">
              <a:buFont typeface="Arial"/>
              <a:buChar char="•"/>
            </a:pPr>
            <a:r>
              <a:rPr lang="en-US" dirty="0" smtClean="0"/>
              <a:t>BWT is a compression technique to find </a:t>
            </a:r>
            <a:r>
              <a:rPr lang="en-US" dirty="0"/>
              <a:t>repeated patterns </a:t>
            </a:r>
            <a:r>
              <a:rPr lang="en-US" dirty="0" smtClean="0"/>
              <a:t>and </a:t>
            </a:r>
            <a:r>
              <a:rPr lang="en-US" dirty="0"/>
              <a:t>encoding the duplications more compactly</a:t>
            </a:r>
            <a:r>
              <a:rPr lang="en-US" dirty="0" smtClean="0"/>
              <a:t>. (</a:t>
            </a:r>
            <a:r>
              <a:rPr lang="en-US" dirty="0" err="1"/>
              <a:t>bzip</a:t>
            </a:r>
            <a:r>
              <a:rPr lang="en-US" dirty="0"/>
              <a:t>” is based on </a:t>
            </a:r>
            <a:r>
              <a:rPr lang="en-US" dirty="0" smtClean="0"/>
              <a:t>this compression)</a:t>
            </a:r>
            <a:endParaRPr lang="en-US" dirty="0"/>
          </a:p>
        </p:txBody>
      </p:sp>
      <p:sp>
        <p:nvSpPr>
          <p:cNvPr id="67" name="TextBox 66"/>
          <p:cNvSpPr txBox="1"/>
          <p:nvPr/>
        </p:nvSpPr>
        <p:spPr>
          <a:xfrm>
            <a:off x="287867" y="6534825"/>
            <a:ext cx="862886" cy="215444"/>
          </a:xfrm>
          <a:prstGeom prst="rect">
            <a:avLst/>
          </a:prstGeom>
          <a:noFill/>
        </p:spPr>
        <p:txBody>
          <a:bodyPr wrap="none" rtlCol="0">
            <a:spAutoFit/>
          </a:bodyPr>
          <a:lstStyle/>
          <a:p>
            <a:r>
              <a:rPr lang="en-US" sz="800" dirty="0" smtClean="0"/>
              <a:t>* </a:t>
            </a:r>
            <a:r>
              <a:rPr lang="en-US" sz="800" dirty="0" err="1" smtClean="0"/>
              <a:t>wikipedia.com</a:t>
            </a:r>
            <a:endParaRPr lang="en-US" sz="800" dirty="0"/>
          </a:p>
        </p:txBody>
      </p:sp>
      <p:pic>
        <p:nvPicPr>
          <p:cNvPr id="4" name="Picture 3" descr="Screen Shot 2015-02-26 at 11.18.14 A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73116" y="1761067"/>
            <a:ext cx="1245657" cy="1557889"/>
          </a:xfrm>
          <a:prstGeom prst="rect">
            <a:avLst/>
          </a:prstGeom>
        </p:spPr>
      </p:pic>
      <p:pic>
        <p:nvPicPr>
          <p:cNvPr id="5" name="Picture 4" descr="Screen Shot 2015-02-26 at 11.18.27 AM.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232409" y="1761067"/>
            <a:ext cx="1232286" cy="1553895"/>
          </a:xfrm>
          <a:prstGeom prst="rect">
            <a:avLst/>
          </a:prstGeom>
        </p:spPr>
      </p:pic>
      <p:sp>
        <p:nvSpPr>
          <p:cNvPr id="3" name="Slide Number Placeholder 2"/>
          <p:cNvSpPr>
            <a:spLocks noGrp="1"/>
          </p:cNvSpPr>
          <p:nvPr>
            <p:ph type="sldNum" sz="quarter" idx="12"/>
          </p:nvPr>
        </p:nvSpPr>
        <p:spPr/>
        <p:txBody>
          <a:bodyPr/>
          <a:lstStyle/>
          <a:p>
            <a:fld id="{9DA039C4-C5F2-1743-BB7A-5D831266C61E}" type="slidenum">
              <a:rPr lang="en-US" smtClean="0"/>
              <a:t>8</a:t>
            </a:fld>
            <a:endParaRPr lang="en-US"/>
          </a:p>
        </p:txBody>
      </p:sp>
      <p:sp>
        <p:nvSpPr>
          <p:cNvPr id="6" name="TextBox 5"/>
          <p:cNvSpPr txBox="1"/>
          <p:nvPr/>
        </p:nvSpPr>
        <p:spPr>
          <a:xfrm>
            <a:off x="7351622" y="781051"/>
            <a:ext cx="1630750" cy="646331"/>
          </a:xfrm>
          <a:prstGeom prst="rect">
            <a:avLst/>
          </a:prstGeom>
          <a:noFill/>
        </p:spPr>
        <p:txBody>
          <a:bodyPr wrap="none" rtlCol="0">
            <a:spAutoFit/>
          </a:bodyPr>
          <a:lstStyle/>
          <a:p>
            <a:r>
              <a:rPr lang="en-US" dirty="0"/>
              <a:t>BWT(banana) =</a:t>
            </a:r>
          </a:p>
          <a:p>
            <a:r>
              <a:rPr lang="en-US" dirty="0" err="1"/>
              <a:t>annb$</a:t>
            </a:r>
            <a:r>
              <a:rPr lang="en-US" dirty="0" err="1" smtClean="0"/>
              <a:t>aa</a:t>
            </a:r>
            <a:endParaRPr lang="en-US" dirty="0"/>
          </a:p>
        </p:txBody>
      </p:sp>
    </p:spTree>
    <p:extLst>
      <p:ext uri="{BB962C8B-B14F-4D97-AF65-F5344CB8AC3E}">
        <p14:creationId xmlns:p14="http://schemas.microsoft.com/office/powerpoint/2010/main" val="2822971801"/>
      </p:ext>
    </p:extLst>
  </p:cSld>
  <p:clrMapOvr>
    <a:masterClrMapping/>
  </p:clrMapOvr>
  <p:timing>
    <p:tnLst>
      <p:par>
        <p:cTn xmlns:p14="http://schemas.microsoft.com/office/powerpoint/2010/mai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Matching algorithms in Bowtie and BWA </a:t>
            </a:r>
            <a:endParaRPr lang="en-US" dirty="0"/>
          </a:p>
        </p:txBody>
      </p:sp>
      <p:grpSp>
        <p:nvGrpSpPr>
          <p:cNvPr id="56" name="Group 55"/>
          <p:cNvGrpSpPr/>
          <p:nvPr/>
        </p:nvGrpSpPr>
        <p:grpSpPr>
          <a:xfrm>
            <a:off x="1619546" y="2818179"/>
            <a:ext cx="1787690" cy="2362874"/>
            <a:chOff x="1619546" y="2665773"/>
            <a:chExt cx="1787690" cy="2362874"/>
          </a:xfrm>
        </p:grpSpPr>
        <p:sp>
          <p:nvSpPr>
            <p:cNvPr id="8" name="TextBox 7"/>
            <p:cNvSpPr txBox="1"/>
            <p:nvPr/>
          </p:nvSpPr>
          <p:spPr>
            <a:xfrm>
              <a:off x="1938896" y="2997322"/>
              <a:ext cx="1450177" cy="2031325"/>
            </a:xfrm>
            <a:prstGeom prst="rect">
              <a:avLst/>
            </a:prstGeom>
            <a:noFill/>
          </p:spPr>
          <p:txBody>
            <a:bodyPr wrap="square" rtlCol="0">
              <a:spAutoFit/>
            </a:bodyPr>
            <a:lstStyle/>
            <a:p>
              <a:pPr algn="dist"/>
              <a:r>
                <a:rPr lang="en-US" b="1" dirty="0" smtClean="0">
                  <a:solidFill>
                    <a:srgbClr val="000000"/>
                  </a:solidFill>
                  <a:latin typeface="Courier New"/>
                  <a:cs typeface="Courier New"/>
                </a:rPr>
                <a:t>$</a:t>
              </a:r>
              <a:r>
                <a:rPr lang="en-US" dirty="0" err="1" smtClean="0">
                  <a:solidFill>
                    <a:srgbClr val="000000"/>
                  </a:solidFill>
                  <a:latin typeface="Courier New"/>
                  <a:cs typeface="Courier New"/>
                </a:rPr>
                <a:t>acaac</a:t>
              </a:r>
              <a:r>
                <a:rPr lang="en-US" b="1" dirty="0" err="1" smtClean="0">
                  <a:solidFill>
                    <a:srgbClr val="000000"/>
                  </a:solidFill>
                  <a:latin typeface="Courier New"/>
                  <a:cs typeface="Courier New"/>
                </a:rPr>
                <a:t>g</a:t>
              </a:r>
              <a:endParaRPr lang="en-US" b="1" dirty="0" smtClean="0">
                <a:solidFill>
                  <a:srgbClr val="000000"/>
                </a:solidFill>
                <a:latin typeface="Courier New"/>
                <a:cs typeface="Courier New"/>
              </a:endParaRPr>
            </a:p>
            <a:p>
              <a:pPr algn="dist"/>
              <a:r>
                <a:rPr lang="en-US" b="1" dirty="0" err="1">
                  <a:solidFill>
                    <a:srgbClr val="000000"/>
                  </a:solidFill>
                  <a:latin typeface="Courier New"/>
                  <a:cs typeface="Courier New"/>
                </a:rPr>
                <a:t>a</a:t>
              </a:r>
              <a:r>
                <a:rPr lang="en-US" dirty="0" err="1" smtClean="0">
                  <a:solidFill>
                    <a:srgbClr val="000000"/>
                  </a:solidFill>
                  <a:latin typeface="Courier New"/>
                  <a:cs typeface="Courier New"/>
                </a:rPr>
                <a:t>acg$a</a:t>
              </a:r>
              <a:r>
                <a:rPr lang="en-US" b="1" dirty="0" err="1" smtClean="0">
                  <a:solidFill>
                    <a:srgbClr val="000000"/>
                  </a:solidFill>
                  <a:latin typeface="Courier New"/>
                  <a:cs typeface="Courier New"/>
                </a:rPr>
                <a:t>c</a:t>
              </a:r>
              <a:endParaRPr lang="en-US" b="1" dirty="0" smtClean="0">
                <a:solidFill>
                  <a:srgbClr val="000000"/>
                </a:solidFill>
                <a:latin typeface="Courier New"/>
                <a:cs typeface="Courier New"/>
              </a:endParaRPr>
            </a:p>
            <a:p>
              <a:pPr algn="dist"/>
              <a:r>
                <a:rPr lang="en-US" b="1" dirty="0" err="1">
                  <a:solidFill>
                    <a:srgbClr val="000000"/>
                  </a:solidFill>
                  <a:latin typeface="Courier New"/>
                  <a:cs typeface="Courier New"/>
                </a:rPr>
                <a:t>a</a:t>
              </a:r>
              <a:r>
                <a:rPr lang="en-US" dirty="0" err="1" smtClean="0">
                  <a:solidFill>
                    <a:srgbClr val="000000"/>
                  </a:solidFill>
                  <a:latin typeface="Courier New"/>
                  <a:cs typeface="Courier New"/>
                </a:rPr>
                <a:t>caacg</a:t>
              </a:r>
              <a:r>
                <a:rPr lang="en-US" b="1" dirty="0" smtClean="0">
                  <a:solidFill>
                    <a:srgbClr val="000000"/>
                  </a:solidFill>
                  <a:latin typeface="Courier New"/>
                  <a:cs typeface="Courier New"/>
                </a:rPr>
                <a:t>$</a:t>
              </a:r>
            </a:p>
            <a:p>
              <a:pPr algn="dist"/>
              <a:r>
                <a:rPr lang="en-US" b="1" dirty="0" err="1">
                  <a:solidFill>
                    <a:srgbClr val="000000"/>
                  </a:solidFill>
                  <a:latin typeface="Courier New"/>
                  <a:cs typeface="Courier New"/>
                </a:rPr>
                <a:t>a</a:t>
              </a:r>
              <a:r>
                <a:rPr lang="en-US" dirty="0" err="1" smtClean="0">
                  <a:solidFill>
                    <a:srgbClr val="000000"/>
                  </a:solidFill>
                  <a:latin typeface="Courier New"/>
                  <a:cs typeface="Courier New"/>
                </a:rPr>
                <a:t>cg$ac</a:t>
              </a:r>
              <a:r>
                <a:rPr lang="en-US" b="1" dirty="0" err="1" smtClean="0">
                  <a:solidFill>
                    <a:srgbClr val="000000"/>
                  </a:solidFill>
                  <a:latin typeface="Courier New"/>
                  <a:cs typeface="Courier New"/>
                </a:rPr>
                <a:t>a</a:t>
              </a:r>
              <a:endParaRPr lang="en-US" b="1" dirty="0" smtClean="0">
                <a:solidFill>
                  <a:srgbClr val="000000"/>
                </a:solidFill>
                <a:latin typeface="Courier New"/>
                <a:cs typeface="Courier New"/>
              </a:endParaRPr>
            </a:p>
            <a:p>
              <a:pPr algn="dist"/>
              <a:r>
                <a:rPr lang="en-US" b="1" dirty="0" err="1">
                  <a:solidFill>
                    <a:srgbClr val="FF0000"/>
                  </a:solidFill>
                  <a:latin typeface="Courier New"/>
                  <a:cs typeface="Courier New"/>
                </a:rPr>
                <a:t>c</a:t>
              </a:r>
              <a:r>
                <a:rPr lang="en-US" dirty="0" err="1" smtClean="0">
                  <a:solidFill>
                    <a:srgbClr val="000000"/>
                  </a:solidFill>
                  <a:latin typeface="Courier New"/>
                  <a:cs typeface="Courier New"/>
                </a:rPr>
                <a:t>aacg$</a:t>
              </a:r>
              <a:r>
                <a:rPr lang="en-US" b="1" dirty="0" err="1" smtClean="0">
                  <a:solidFill>
                    <a:srgbClr val="000000"/>
                  </a:solidFill>
                  <a:latin typeface="Courier New"/>
                  <a:cs typeface="Courier New"/>
                </a:rPr>
                <a:t>a</a:t>
              </a:r>
              <a:endParaRPr lang="en-US" b="1" dirty="0" smtClean="0">
                <a:solidFill>
                  <a:srgbClr val="000000"/>
                </a:solidFill>
                <a:latin typeface="Courier New"/>
                <a:cs typeface="Courier New"/>
              </a:endParaRPr>
            </a:p>
            <a:p>
              <a:pPr algn="dist"/>
              <a:r>
                <a:rPr lang="en-US" b="1" dirty="0" err="1">
                  <a:solidFill>
                    <a:srgbClr val="FF0000"/>
                  </a:solidFill>
                  <a:latin typeface="Courier New"/>
                  <a:cs typeface="Courier New"/>
                </a:rPr>
                <a:t>c</a:t>
              </a:r>
              <a:r>
                <a:rPr lang="en-US" dirty="0" err="1" smtClean="0">
                  <a:solidFill>
                    <a:srgbClr val="000000"/>
                  </a:solidFill>
                  <a:latin typeface="Courier New"/>
                  <a:cs typeface="Courier New"/>
                </a:rPr>
                <a:t>g$aca</a:t>
              </a:r>
              <a:r>
                <a:rPr lang="en-US" b="1" dirty="0" err="1" smtClean="0">
                  <a:solidFill>
                    <a:srgbClr val="000000"/>
                  </a:solidFill>
                  <a:latin typeface="Courier New"/>
                  <a:cs typeface="Courier New"/>
                </a:rPr>
                <a:t>a</a:t>
              </a:r>
              <a:endParaRPr lang="en-US" b="1" dirty="0" smtClean="0">
                <a:solidFill>
                  <a:srgbClr val="000000"/>
                </a:solidFill>
                <a:latin typeface="Courier New"/>
                <a:cs typeface="Courier New"/>
              </a:endParaRPr>
            </a:p>
            <a:p>
              <a:pPr algn="dist"/>
              <a:r>
                <a:rPr lang="en-US" b="1" dirty="0" err="1">
                  <a:solidFill>
                    <a:srgbClr val="000000"/>
                  </a:solidFill>
                  <a:latin typeface="Courier New"/>
                  <a:cs typeface="Courier New"/>
                </a:rPr>
                <a:t>G</a:t>
              </a:r>
              <a:r>
                <a:rPr lang="en-US" dirty="0" err="1" smtClean="0">
                  <a:solidFill>
                    <a:srgbClr val="000000"/>
                  </a:solidFill>
                  <a:latin typeface="Courier New"/>
                  <a:cs typeface="Courier New"/>
                </a:rPr>
                <a:t>$acaa</a:t>
              </a:r>
              <a:r>
                <a:rPr lang="en-US" b="1" dirty="0" err="1" smtClean="0">
                  <a:solidFill>
                    <a:srgbClr val="000000"/>
                  </a:solidFill>
                  <a:latin typeface="Courier New"/>
                  <a:cs typeface="Courier New"/>
                </a:rPr>
                <a:t>c</a:t>
              </a:r>
              <a:endParaRPr lang="en-US" b="1" dirty="0">
                <a:solidFill>
                  <a:srgbClr val="000000"/>
                </a:solidFill>
                <a:latin typeface="Courier New"/>
                <a:cs typeface="Courier New"/>
              </a:endParaRPr>
            </a:p>
          </p:txBody>
        </p:sp>
        <p:sp>
          <p:nvSpPr>
            <p:cNvPr id="9" name="TextBox 8"/>
            <p:cNvSpPr txBox="1"/>
            <p:nvPr/>
          </p:nvSpPr>
          <p:spPr>
            <a:xfrm>
              <a:off x="2807004" y="2665773"/>
              <a:ext cx="600232" cy="369332"/>
            </a:xfrm>
            <a:prstGeom prst="rect">
              <a:avLst/>
            </a:prstGeom>
            <a:noFill/>
          </p:spPr>
          <p:txBody>
            <a:bodyPr wrap="none" rtlCol="0">
              <a:spAutoFit/>
            </a:bodyPr>
            <a:lstStyle/>
            <a:p>
              <a:r>
                <a:rPr lang="en-US" dirty="0" err="1" smtClean="0">
                  <a:latin typeface="Courier New"/>
                  <a:cs typeface="Courier New"/>
                </a:rPr>
                <a:t>aa</a:t>
              </a:r>
              <a:r>
                <a:rPr lang="en-US" b="1" dirty="0" err="1" smtClean="0">
                  <a:solidFill>
                    <a:srgbClr val="FF0000"/>
                  </a:solidFill>
                  <a:latin typeface="Courier New"/>
                  <a:cs typeface="Courier New"/>
                </a:rPr>
                <a:t>c</a:t>
              </a:r>
              <a:endParaRPr lang="en-US" b="1" dirty="0">
                <a:solidFill>
                  <a:srgbClr val="FF0000"/>
                </a:solidFill>
                <a:latin typeface="Courier New"/>
                <a:cs typeface="Courier New"/>
              </a:endParaRPr>
            </a:p>
          </p:txBody>
        </p:sp>
        <p:cxnSp>
          <p:nvCxnSpPr>
            <p:cNvPr id="17" name="Straight Arrow Connector 16"/>
            <p:cNvCxnSpPr/>
            <p:nvPr/>
          </p:nvCxnSpPr>
          <p:spPr>
            <a:xfrm>
              <a:off x="1619546" y="4225437"/>
              <a:ext cx="404283" cy="0"/>
            </a:xfrm>
            <a:prstGeom prst="straightConnector1">
              <a:avLst/>
            </a:prstGeom>
            <a:ln>
              <a:solidFill>
                <a:schemeClr val="accent3">
                  <a:lumMod val="75000"/>
                </a:schemeClr>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18" name="Straight Arrow Connector 17"/>
            <p:cNvCxnSpPr/>
            <p:nvPr/>
          </p:nvCxnSpPr>
          <p:spPr>
            <a:xfrm>
              <a:off x="1619546" y="4682644"/>
              <a:ext cx="404283" cy="0"/>
            </a:xfrm>
            <a:prstGeom prst="straightConnector1">
              <a:avLst/>
            </a:prstGeom>
            <a:ln>
              <a:solidFill>
                <a:schemeClr val="accent3">
                  <a:lumMod val="75000"/>
                </a:schemeClr>
              </a:solidFill>
              <a:tailEnd type="arrow"/>
            </a:ln>
            <a:effectLst/>
          </p:spPr>
          <p:style>
            <a:lnRef idx="2">
              <a:schemeClr val="accent1"/>
            </a:lnRef>
            <a:fillRef idx="0">
              <a:schemeClr val="accent1"/>
            </a:fillRef>
            <a:effectRef idx="1">
              <a:schemeClr val="accent1"/>
            </a:effectRef>
            <a:fontRef idx="minor">
              <a:schemeClr val="tx1"/>
            </a:fontRef>
          </p:style>
        </p:cxnSp>
      </p:grpSp>
      <p:grpSp>
        <p:nvGrpSpPr>
          <p:cNvPr id="54" name="Group 53"/>
          <p:cNvGrpSpPr/>
          <p:nvPr/>
        </p:nvGrpSpPr>
        <p:grpSpPr>
          <a:xfrm>
            <a:off x="3544238" y="2818179"/>
            <a:ext cx="1782815" cy="2362874"/>
            <a:chOff x="3544238" y="2665773"/>
            <a:chExt cx="1782815" cy="2362874"/>
          </a:xfrm>
        </p:grpSpPr>
        <p:sp>
          <p:nvSpPr>
            <p:cNvPr id="10" name="TextBox 9"/>
            <p:cNvSpPr txBox="1"/>
            <p:nvPr/>
          </p:nvSpPr>
          <p:spPr>
            <a:xfrm>
              <a:off x="3858713" y="2997322"/>
              <a:ext cx="1450177" cy="2031325"/>
            </a:xfrm>
            <a:prstGeom prst="rect">
              <a:avLst/>
            </a:prstGeom>
            <a:noFill/>
          </p:spPr>
          <p:txBody>
            <a:bodyPr wrap="square" rtlCol="0">
              <a:spAutoFit/>
            </a:bodyPr>
            <a:lstStyle/>
            <a:p>
              <a:pPr algn="dist"/>
              <a:r>
                <a:rPr lang="en-US" b="1" dirty="0" smtClean="0">
                  <a:solidFill>
                    <a:srgbClr val="000000"/>
                  </a:solidFill>
                  <a:latin typeface="Courier New"/>
                  <a:cs typeface="Courier New"/>
                </a:rPr>
                <a:t>$</a:t>
              </a:r>
              <a:r>
                <a:rPr lang="en-US" dirty="0" err="1" smtClean="0">
                  <a:solidFill>
                    <a:srgbClr val="000000"/>
                  </a:solidFill>
                  <a:latin typeface="Courier New"/>
                  <a:cs typeface="Courier New"/>
                </a:rPr>
                <a:t>acaac</a:t>
              </a:r>
              <a:r>
                <a:rPr lang="en-US" b="1" dirty="0" err="1" smtClean="0">
                  <a:solidFill>
                    <a:srgbClr val="000000"/>
                  </a:solidFill>
                  <a:latin typeface="Courier New"/>
                  <a:cs typeface="Courier New"/>
                </a:rPr>
                <a:t>g</a:t>
              </a:r>
              <a:endParaRPr lang="en-US" b="1" dirty="0" smtClean="0">
                <a:solidFill>
                  <a:srgbClr val="000000"/>
                </a:solidFill>
                <a:latin typeface="Courier New"/>
                <a:cs typeface="Courier New"/>
              </a:endParaRPr>
            </a:p>
            <a:p>
              <a:pPr algn="dist"/>
              <a:r>
                <a:rPr lang="en-US" b="1" dirty="0" err="1">
                  <a:solidFill>
                    <a:srgbClr val="000000"/>
                  </a:solidFill>
                  <a:latin typeface="Courier New"/>
                  <a:cs typeface="Courier New"/>
                </a:rPr>
                <a:t>a</a:t>
              </a:r>
              <a:r>
                <a:rPr lang="en-US" dirty="0" err="1" smtClean="0">
                  <a:solidFill>
                    <a:srgbClr val="000000"/>
                  </a:solidFill>
                  <a:latin typeface="Courier New"/>
                  <a:cs typeface="Courier New"/>
                </a:rPr>
                <a:t>acg$a</a:t>
              </a:r>
              <a:r>
                <a:rPr lang="en-US" b="1" dirty="0" err="1" smtClean="0">
                  <a:solidFill>
                    <a:srgbClr val="000000"/>
                  </a:solidFill>
                  <a:latin typeface="Courier New"/>
                  <a:cs typeface="Courier New"/>
                </a:rPr>
                <a:t>c</a:t>
              </a:r>
              <a:endParaRPr lang="en-US" b="1" dirty="0" smtClean="0">
                <a:solidFill>
                  <a:srgbClr val="000000"/>
                </a:solidFill>
                <a:latin typeface="Courier New"/>
                <a:cs typeface="Courier New"/>
              </a:endParaRPr>
            </a:p>
            <a:p>
              <a:pPr algn="dist"/>
              <a:r>
                <a:rPr lang="en-US" b="1" dirty="0" err="1">
                  <a:solidFill>
                    <a:srgbClr val="FF0000"/>
                  </a:solidFill>
                  <a:latin typeface="Courier New"/>
                  <a:cs typeface="Courier New"/>
                </a:rPr>
                <a:t>a</a:t>
              </a:r>
              <a:r>
                <a:rPr lang="en-US" b="1" dirty="0" err="1" smtClean="0">
                  <a:solidFill>
                    <a:srgbClr val="FF0000"/>
                  </a:solidFill>
                  <a:latin typeface="Courier New"/>
                  <a:cs typeface="Courier New"/>
                </a:rPr>
                <a:t>c</a:t>
              </a:r>
              <a:r>
                <a:rPr lang="en-US" dirty="0" err="1" smtClean="0">
                  <a:solidFill>
                    <a:srgbClr val="000000"/>
                  </a:solidFill>
                  <a:latin typeface="Courier New"/>
                  <a:cs typeface="Courier New"/>
                </a:rPr>
                <a:t>aacg</a:t>
              </a:r>
              <a:r>
                <a:rPr lang="en-US" b="1" dirty="0" smtClean="0">
                  <a:solidFill>
                    <a:srgbClr val="000000"/>
                  </a:solidFill>
                  <a:latin typeface="Courier New"/>
                  <a:cs typeface="Courier New"/>
                </a:rPr>
                <a:t>$</a:t>
              </a:r>
            </a:p>
            <a:p>
              <a:pPr algn="dist"/>
              <a:r>
                <a:rPr lang="en-US" b="1" dirty="0" err="1">
                  <a:solidFill>
                    <a:srgbClr val="FF0000"/>
                  </a:solidFill>
                  <a:latin typeface="Courier New"/>
                  <a:cs typeface="Courier New"/>
                </a:rPr>
                <a:t>a</a:t>
              </a:r>
              <a:r>
                <a:rPr lang="en-US" b="1" dirty="0" err="1" smtClean="0">
                  <a:solidFill>
                    <a:srgbClr val="FF0000"/>
                  </a:solidFill>
                  <a:latin typeface="Courier New"/>
                  <a:cs typeface="Courier New"/>
                </a:rPr>
                <a:t>c</a:t>
              </a:r>
              <a:r>
                <a:rPr lang="en-US" dirty="0" err="1" smtClean="0">
                  <a:solidFill>
                    <a:srgbClr val="000000"/>
                  </a:solidFill>
                  <a:latin typeface="Courier New"/>
                  <a:cs typeface="Courier New"/>
                </a:rPr>
                <a:t>g$ac</a:t>
              </a:r>
              <a:r>
                <a:rPr lang="en-US" b="1" dirty="0" err="1" smtClean="0">
                  <a:solidFill>
                    <a:srgbClr val="000000"/>
                  </a:solidFill>
                  <a:latin typeface="Courier New"/>
                  <a:cs typeface="Courier New"/>
                </a:rPr>
                <a:t>a</a:t>
              </a:r>
              <a:endParaRPr lang="en-US" b="1" dirty="0" smtClean="0">
                <a:solidFill>
                  <a:srgbClr val="000000"/>
                </a:solidFill>
                <a:latin typeface="Courier New"/>
                <a:cs typeface="Courier New"/>
              </a:endParaRPr>
            </a:p>
            <a:p>
              <a:pPr algn="dist"/>
              <a:r>
                <a:rPr lang="en-US" b="1" dirty="0" err="1">
                  <a:solidFill>
                    <a:srgbClr val="000000"/>
                  </a:solidFill>
                  <a:latin typeface="Courier New"/>
                  <a:cs typeface="Courier New"/>
                </a:rPr>
                <a:t>c</a:t>
              </a:r>
              <a:r>
                <a:rPr lang="en-US" dirty="0" err="1" smtClean="0">
                  <a:solidFill>
                    <a:srgbClr val="000000"/>
                  </a:solidFill>
                  <a:latin typeface="Courier New"/>
                  <a:cs typeface="Courier New"/>
                </a:rPr>
                <a:t>aacg$</a:t>
              </a:r>
              <a:r>
                <a:rPr lang="en-US" b="1" dirty="0" err="1" smtClean="0">
                  <a:solidFill>
                    <a:srgbClr val="000000"/>
                  </a:solidFill>
                  <a:latin typeface="Courier New"/>
                  <a:cs typeface="Courier New"/>
                </a:rPr>
                <a:t>a</a:t>
              </a:r>
              <a:endParaRPr lang="en-US" b="1" dirty="0" smtClean="0">
                <a:solidFill>
                  <a:srgbClr val="000000"/>
                </a:solidFill>
                <a:latin typeface="Courier New"/>
                <a:cs typeface="Courier New"/>
              </a:endParaRPr>
            </a:p>
            <a:p>
              <a:pPr algn="dist"/>
              <a:r>
                <a:rPr lang="en-US" b="1" dirty="0" err="1">
                  <a:solidFill>
                    <a:srgbClr val="000000"/>
                  </a:solidFill>
                  <a:latin typeface="Courier New"/>
                  <a:cs typeface="Courier New"/>
                </a:rPr>
                <a:t>c</a:t>
              </a:r>
              <a:r>
                <a:rPr lang="en-US" dirty="0" err="1" smtClean="0">
                  <a:solidFill>
                    <a:srgbClr val="000000"/>
                  </a:solidFill>
                  <a:latin typeface="Courier New"/>
                  <a:cs typeface="Courier New"/>
                </a:rPr>
                <a:t>g$aca</a:t>
              </a:r>
              <a:r>
                <a:rPr lang="en-US" b="1" dirty="0" err="1" smtClean="0">
                  <a:solidFill>
                    <a:srgbClr val="000000"/>
                  </a:solidFill>
                  <a:latin typeface="Courier New"/>
                  <a:cs typeface="Courier New"/>
                </a:rPr>
                <a:t>a</a:t>
              </a:r>
              <a:endParaRPr lang="en-US" b="1" dirty="0" smtClean="0">
                <a:solidFill>
                  <a:srgbClr val="000000"/>
                </a:solidFill>
                <a:latin typeface="Courier New"/>
                <a:cs typeface="Courier New"/>
              </a:endParaRPr>
            </a:p>
            <a:p>
              <a:pPr algn="dist"/>
              <a:r>
                <a:rPr lang="en-US" b="1" dirty="0" err="1">
                  <a:solidFill>
                    <a:srgbClr val="000000"/>
                  </a:solidFill>
                  <a:latin typeface="Courier New"/>
                  <a:cs typeface="Courier New"/>
                </a:rPr>
                <a:t>G</a:t>
              </a:r>
              <a:r>
                <a:rPr lang="en-US" dirty="0" err="1" smtClean="0">
                  <a:solidFill>
                    <a:srgbClr val="000000"/>
                  </a:solidFill>
                  <a:latin typeface="Courier New"/>
                  <a:cs typeface="Courier New"/>
                </a:rPr>
                <a:t>$acaa</a:t>
              </a:r>
              <a:r>
                <a:rPr lang="en-US" b="1" dirty="0" err="1" smtClean="0">
                  <a:solidFill>
                    <a:srgbClr val="000000"/>
                  </a:solidFill>
                  <a:latin typeface="Courier New"/>
                  <a:cs typeface="Courier New"/>
                </a:rPr>
                <a:t>c</a:t>
              </a:r>
              <a:endParaRPr lang="en-US" b="1" dirty="0">
                <a:solidFill>
                  <a:srgbClr val="000000"/>
                </a:solidFill>
                <a:latin typeface="Courier New"/>
                <a:cs typeface="Courier New"/>
              </a:endParaRPr>
            </a:p>
          </p:txBody>
        </p:sp>
        <p:sp>
          <p:nvSpPr>
            <p:cNvPr id="11" name="TextBox 10"/>
            <p:cNvSpPr txBox="1"/>
            <p:nvPr/>
          </p:nvSpPr>
          <p:spPr>
            <a:xfrm>
              <a:off x="4726821" y="2665773"/>
              <a:ext cx="600232" cy="369332"/>
            </a:xfrm>
            <a:prstGeom prst="rect">
              <a:avLst/>
            </a:prstGeom>
            <a:noFill/>
          </p:spPr>
          <p:txBody>
            <a:bodyPr wrap="none" rtlCol="0">
              <a:spAutoFit/>
            </a:bodyPr>
            <a:lstStyle/>
            <a:p>
              <a:r>
                <a:rPr lang="en-US" dirty="0" err="1" smtClean="0">
                  <a:solidFill>
                    <a:srgbClr val="000000"/>
                  </a:solidFill>
                  <a:latin typeface="Courier New"/>
                  <a:cs typeface="Courier New"/>
                </a:rPr>
                <a:t>a</a:t>
              </a:r>
              <a:r>
                <a:rPr lang="en-US" b="1" dirty="0" err="1" smtClean="0">
                  <a:solidFill>
                    <a:srgbClr val="FF0000"/>
                  </a:solidFill>
                  <a:latin typeface="Courier New"/>
                  <a:cs typeface="Courier New"/>
                </a:rPr>
                <a:t>ac</a:t>
              </a:r>
              <a:endParaRPr lang="en-US" b="1" dirty="0">
                <a:solidFill>
                  <a:srgbClr val="FF0000"/>
                </a:solidFill>
                <a:latin typeface="Courier New"/>
                <a:cs typeface="Courier New"/>
              </a:endParaRPr>
            </a:p>
          </p:txBody>
        </p:sp>
        <p:cxnSp>
          <p:nvCxnSpPr>
            <p:cNvPr id="27" name="Straight Arrow Connector 26"/>
            <p:cNvCxnSpPr/>
            <p:nvPr/>
          </p:nvCxnSpPr>
          <p:spPr>
            <a:xfrm>
              <a:off x="3544238" y="3683559"/>
              <a:ext cx="404283" cy="0"/>
            </a:xfrm>
            <a:prstGeom prst="straightConnector1">
              <a:avLst/>
            </a:prstGeom>
            <a:ln>
              <a:solidFill>
                <a:schemeClr val="accent3">
                  <a:lumMod val="75000"/>
                </a:schemeClr>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28" name="Straight Arrow Connector 27"/>
            <p:cNvCxnSpPr/>
            <p:nvPr/>
          </p:nvCxnSpPr>
          <p:spPr>
            <a:xfrm>
              <a:off x="3544238" y="4140777"/>
              <a:ext cx="404283" cy="0"/>
            </a:xfrm>
            <a:prstGeom prst="straightConnector1">
              <a:avLst/>
            </a:prstGeom>
            <a:ln>
              <a:solidFill>
                <a:schemeClr val="accent3">
                  <a:lumMod val="75000"/>
                </a:schemeClr>
              </a:solidFill>
              <a:tailEnd type="arrow"/>
            </a:ln>
            <a:effectLst/>
          </p:spPr>
          <p:style>
            <a:lnRef idx="2">
              <a:schemeClr val="accent1"/>
            </a:lnRef>
            <a:fillRef idx="0">
              <a:schemeClr val="accent1"/>
            </a:fillRef>
            <a:effectRef idx="1">
              <a:schemeClr val="accent1"/>
            </a:effectRef>
            <a:fontRef idx="minor">
              <a:schemeClr val="tx1"/>
            </a:fontRef>
          </p:style>
        </p:cxnSp>
      </p:grpSp>
      <p:grpSp>
        <p:nvGrpSpPr>
          <p:cNvPr id="55" name="Group 54"/>
          <p:cNvGrpSpPr/>
          <p:nvPr/>
        </p:nvGrpSpPr>
        <p:grpSpPr>
          <a:xfrm>
            <a:off x="5458913" y="2818179"/>
            <a:ext cx="1787956" cy="2362874"/>
            <a:chOff x="5458913" y="2665773"/>
            <a:chExt cx="1787956" cy="2362874"/>
          </a:xfrm>
        </p:grpSpPr>
        <p:sp>
          <p:nvSpPr>
            <p:cNvPr id="12" name="TextBox 11"/>
            <p:cNvSpPr txBox="1"/>
            <p:nvPr/>
          </p:nvSpPr>
          <p:spPr>
            <a:xfrm>
              <a:off x="5778529" y="2997322"/>
              <a:ext cx="1450177" cy="2031325"/>
            </a:xfrm>
            <a:prstGeom prst="rect">
              <a:avLst/>
            </a:prstGeom>
            <a:noFill/>
          </p:spPr>
          <p:txBody>
            <a:bodyPr wrap="square" rtlCol="0">
              <a:spAutoFit/>
            </a:bodyPr>
            <a:lstStyle/>
            <a:p>
              <a:pPr algn="dist"/>
              <a:r>
                <a:rPr lang="en-US" b="1" dirty="0" smtClean="0">
                  <a:solidFill>
                    <a:srgbClr val="000000"/>
                  </a:solidFill>
                  <a:latin typeface="Courier New"/>
                  <a:cs typeface="Courier New"/>
                </a:rPr>
                <a:t>$</a:t>
              </a:r>
              <a:r>
                <a:rPr lang="en-US" dirty="0" err="1" smtClean="0">
                  <a:solidFill>
                    <a:srgbClr val="000000"/>
                  </a:solidFill>
                  <a:latin typeface="Courier New"/>
                  <a:cs typeface="Courier New"/>
                </a:rPr>
                <a:t>acaac</a:t>
              </a:r>
              <a:r>
                <a:rPr lang="en-US" b="1" dirty="0" err="1" smtClean="0">
                  <a:solidFill>
                    <a:srgbClr val="000000"/>
                  </a:solidFill>
                  <a:latin typeface="Courier New"/>
                  <a:cs typeface="Courier New"/>
                </a:rPr>
                <a:t>g</a:t>
              </a:r>
              <a:endParaRPr lang="en-US" b="1" dirty="0" smtClean="0">
                <a:solidFill>
                  <a:srgbClr val="000000"/>
                </a:solidFill>
                <a:latin typeface="Courier New"/>
                <a:cs typeface="Courier New"/>
              </a:endParaRPr>
            </a:p>
            <a:p>
              <a:pPr algn="dist"/>
              <a:r>
                <a:rPr lang="en-US" b="1" dirty="0" err="1">
                  <a:solidFill>
                    <a:srgbClr val="FF0000"/>
                  </a:solidFill>
                  <a:latin typeface="Courier New"/>
                  <a:cs typeface="Courier New"/>
                </a:rPr>
                <a:t>a</a:t>
              </a:r>
              <a:r>
                <a:rPr lang="en-US" b="1" dirty="0" err="1" smtClean="0">
                  <a:solidFill>
                    <a:srgbClr val="FF0000"/>
                  </a:solidFill>
                  <a:latin typeface="Courier New"/>
                  <a:cs typeface="Courier New"/>
                </a:rPr>
                <a:t>ac</a:t>
              </a:r>
              <a:r>
                <a:rPr lang="en-US" dirty="0" err="1" smtClean="0">
                  <a:solidFill>
                    <a:srgbClr val="000000"/>
                  </a:solidFill>
                  <a:latin typeface="Courier New"/>
                  <a:cs typeface="Courier New"/>
                </a:rPr>
                <a:t>g$a</a:t>
              </a:r>
              <a:r>
                <a:rPr lang="en-US" b="1" dirty="0" err="1" smtClean="0">
                  <a:solidFill>
                    <a:srgbClr val="000000"/>
                  </a:solidFill>
                  <a:latin typeface="Courier New"/>
                  <a:cs typeface="Courier New"/>
                </a:rPr>
                <a:t>c</a:t>
              </a:r>
              <a:endParaRPr lang="en-US" b="1" dirty="0" smtClean="0">
                <a:solidFill>
                  <a:srgbClr val="000000"/>
                </a:solidFill>
                <a:latin typeface="Courier New"/>
                <a:cs typeface="Courier New"/>
              </a:endParaRPr>
            </a:p>
            <a:p>
              <a:pPr algn="dist"/>
              <a:r>
                <a:rPr lang="en-US" b="1" dirty="0" err="1">
                  <a:solidFill>
                    <a:srgbClr val="000000"/>
                  </a:solidFill>
                  <a:latin typeface="Courier New"/>
                  <a:cs typeface="Courier New"/>
                </a:rPr>
                <a:t>a</a:t>
              </a:r>
              <a:r>
                <a:rPr lang="en-US" dirty="0" err="1" smtClean="0">
                  <a:solidFill>
                    <a:srgbClr val="000000"/>
                  </a:solidFill>
                  <a:latin typeface="Courier New"/>
                  <a:cs typeface="Courier New"/>
                </a:rPr>
                <a:t>caacg</a:t>
              </a:r>
              <a:r>
                <a:rPr lang="en-US" b="1" dirty="0" smtClean="0">
                  <a:solidFill>
                    <a:srgbClr val="000000"/>
                  </a:solidFill>
                  <a:latin typeface="Courier New"/>
                  <a:cs typeface="Courier New"/>
                </a:rPr>
                <a:t>$</a:t>
              </a:r>
            </a:p>
            <a:p>
              <a:pPr algn="dist"/>
              <a:r>
                <a:rPr lang="en-US" b="1" dirty="0" err="1">
                  <a:solidFill>
                    <a:srgbClr val="000000"/>
                  </a:solidFill>
                  <a:latin typeface="Courier New"/>
                  <a:cs typeface="Courier New"/>
                </a:rPr>
                <a:t>a</a:t>
              </a:r>
              <a:r>
                <a:rPr lang="en-US" dirty="0" err="1" smtClean="0">
                  <a:solidFill>
                    <a:srgbClr val="000000"/>
                  </a:solidFill>
                  <a:latin typeface="Courier New"/>
                  <a:cs typeface="Courier New"/>
                </a:rPr>
                <a:t>cg$ac</a:t>
              </a:r>
              <a:r>
                <a:rPr lang="en-US" b="1" dirty="0" err="1" smtClean="0">
                  <a:solidFill>
                    <a:srgbClr val="000000"/>
                  </a:solidFill>
                  <a:latin typeface="Courier New"/>
                  <a:cs typeface="Courier New"/>
                </a:rPr>
                <a:t>a</a:t>
              </a:r>
              <a:endParaRPr lang="en-US" b="1" dirty="0" smtClean="0">
                <a:solidFill>
                  <a:srgbClr val="000000"/>
                </a:solidFill>
                <a:latin typeface="Courier New"/>
                <a:cs typeface="Courier New"/>
              </a:endParaRPr>
            </a:p>
            <a:p>
              <a:pPr algn="dist"/>
              <a:r>
                <a:rPr lang="en-US" b="1" dirty="0" err="1">
                  <a:latin typeface="Courier New"/>
                  <a:cs typeface="Courier New"/>
                </a:rPr>
                <a:t>c</a:t>
              </a:r>
              <a:r>
                <a:rPr lang="en-US" dirty="0" err="1" smtClean="0">
                  <a:solidFill>
                    <a:srgbClr val="000000"/>
                  </a:solidFill>
                  <a:latin typeface="Courier New"/>
                  <a:cs typeface="Courier New"/>
                </a:rPr>
                <a:t>aacg$</a:t>
              </a:r>
              <a:r>
                <a:rPr lang="en-US" b="1" dirty="0" err="1" smtClean="0">
                  <a:solidFill>
                    <a:srgbClr val="000000"/>
                  </a:solidFill>
                  <a:latin typeface="Courier New"/>
                  <a:cs typeface="Courier New"/>
                </a:rPr>
                <a:t>a</a:t>
              </a:r>
              <a:endParaRPr lang="en-US" b="1" dirty="0" smtClean="0">
                <a:solidFill>
                  <a:srgbClr val="000000"/>
                </a:solidFill>
                <a:latin typeface="Courier New"/>
                <a:cs typeface="Courier New"/>
              </a:endParaRPr>
            </a:p>
            <a:p>
              <a:pPr algn="dist"/>
              <a:r>
                <a:rPr lang="en-US" b="1" dirty="0" err="1">
                  <a:solidFill>
                    <a:srgbClr val="000000"/>
                  </a:solidFill>
                  <a:latin typeface="Courier New"/>
                  <a:cs typeface="Courier New"/>
                </a:rPr>
                <a:t>c</a:t>
              </a:r>
              <a:r>
                <a:rPr lang="en-US" dirty="0" err="1" smtClean="0">
                  <a:solidFill>
                    <a:srgbClr val="000000"/>
                  </a:solidFill>
                  <a:latin typeface="Courier New"/>
                  <a:cs typeface="Courier New"/>
                </a:rPr>
                <a:t>g$aca</a:t>
              </a:r>
              <a:r>
                <a:rPr lang="en-US" b="1" dirty="0" err="1" smtClean="0">
                  <a:solidFill>
                    <a:srgbClr val="000000"/>
                  </a:solidFill>
                  <a:latin typeface="Courier New"/>
                  <a:cs typeface="Courier New"/>
                </a:rPr>
                <a:t>a</a:t>
              </a:r>
              <a:endParaRPr lang="en-US" b="1" dirty="0" smtClean="0">
                <a:solidFill>
                  <a:srgbClr val="000000"/>
                </a:solidFill>
                <a:latin typeface="Courier New"/>
                <a:cs typeface="Courier New"/>
              </a:endParaRPr>
            </a:p>
            <a:p>
              <a:pPr algn="dist"/>
              <a:r>
                <a:rPr lang="en-US" b="1" dirty="0" err="1">
                  <a:solidFill>
                    <a:srgbClr val="000000"/>
                  </a:solidFill>
                  <a:latin typeface="Courier New"/>
                  <a:cs typeface="Courier New"/>
                </a:rPr>
                <a:t>G</a:t>
              </a:r>
              <a:r>
                <a:rPr lang="en-US" dirty="0" err="1" smtClean="0">
                  <a:solidFill>
                    <a:srgbClr val="000000"/>
                  </a:solidFill>
                  <a:latin typeface="Courier New"/>
                  <a:cs typeface="Courier New"/>
                </a:rPr>
                <a:t>$acaa</a:t>
              </a:r>
              <a:r>
                <a:rPr lang="en-US" b="1" dirty="0" err="1" smtClean="0">
                  <a:solidFill>
                    <a:srgbClr val="000000"/>
                  </a:solidFill>
                  <a:latin typeface="Courier New"/>
                  <a:cs typeface="Courier New"/>
                </a:rPr>
                <a:t>c</a:t>
              </a:r>
              <a:endParaRPr lang="en-US" b="1" dirty="0">
                <a:solidFill>
                  <a:srgbClr val="000000"/>
                </a:solidFill>
                <a:latin typeface="Courier New"/>
                <a:cs typeface="Courier New"/>
              </a:endParaRPr>
            </a:p>
          </p:txBody>
        </p:sp>
        <p:sp>
          <p:nvSpPr>
            <p:cNvPr id="13" name="TextBox 12"/>
            <p:cNvSpPr txBox="1"/>
            <p:nvPr/>
          </p:nvSpPr>
          <p:spPr>
            <a:xfrm>
              <a:off x="6646637" y="2665773"/>
              <a:ext cx="600232" cy="369332"/>
            </a:xfrm>
            <a:prstGeom prst="rect">
              <a:avLst/>
            </a:prstGeom>
            <a:noFill/>
          </p:spPr>
          <p:txBody>
            <a:bodyPr wrap="none" rtlCol="0">
              <a:spAutoFit/>
            </a:bodyPr>
            <a:lstStyle/>
            <a:p>
              <a:r>
                <a:rPr lang="en-US" b="1" dirty="0" err="1" smtClean="0">
                  <a:solidFill>
                    <a:srgbClr val="FF0000"/>
                  </a:solidFill>
                  <a:latin typeface="Courier New"/>
                  <a:cs typeface="Courier New"/>
                </a:rPr>
                <a:t>aac</a:t>
              </a:r>
              <a:endParaRPr lang="en-US" b="1" dirty="0">
                <a:solidFill>
                  <a:srgbClr val="FF0000"/>
                </a:solidFill>
                <a:latin typeface="Courier New"/>
                <a:cs typeface="Courier New"/>
              </a:endParaRPr>
            </a:p>
          </p:txBody>
        </p:sp>
        <p:cxnSp>
          <p:nvCxnSpPr>
            <p:cNvPr id="35" name="Straight Arrow Connector 34"/>
            <p:cNvCxnSpPr/>
            <p:nvPr/>
          </p:nvCxnSpPr>
          <p:spPr>
            <a:xfrm>
              <a:off x="5467386" y="3395692"/>
              <a:ext cx="404283" cy="0"/>
            </a:xfrm>
            <a:prstGeom prst="straightConnector1">
              <a:avLst/>
            </a:prstGeom>
            <a:ln>
              <a:solidFill>
                <a:schemeClr val="accent3">
                  <a:lumMod val="75000"/>
                </a:schemeClr>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48" name="Straight Arrow Connector 47"/>
            <p:cNvCxnSpPr/>
            <p:nvPr/>
          </p:nvCxnSpPr>
          <p:spPr>
            <a:xfrm>
              <a:off x="5458913" y="3598894"/>
              <a:ext cx="404283" cy="0"/>
            </a:xfrm>
            <a:prstGeom prst="straightConnector1">
              <a:avLst/>
            </a:prstGeom>
            <a:ln>
              <a:solidFill>
                <a:schemeClr val="accent3">
                  <a:lumMod val="75000"/>
                </a:schemeClr>
              </a:solidFill>
              <a:tailEnd type="arrow"/>
            </a:ln>
            <a:effectLst/>
          </p:spPr>
          <p:style>
            <a:lnRef idx="2">
              <a:schemeClr val="accent1"/>
            </a:lnRef>
            <a:fillRef idx="0">
              <a:schemeClr val="accent1"/>
            </a:fillRef>
            <a:effectRef idx="1">
              <a:schemeClr val="accent1"/>
            </a:effectRef>
            <a:fontRef idx="minor">
              <a:schemeClr val="tx1"/>
            </a:fontRef>
          </p:style>
        </p:cxnSp>
      </p:grpSp>
      <p:pic>
        <p:nvPicPr>
          <p:cNvPr id="51" name="Picture 50" descr="Screen Shot 2015-01-08 at 12.45.58 P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40864" y="5772054"/>
            <a:ext cx="4342938" cy="495503"/>
          </a:xfrm>
          <a:prstGeom prst="rect">
            <a:avLst/>
          </a:prstGeom>
        </p:spPr>
      </p:pic>
      <p:pic>
        <p:nvPicPr>
          <p:cNvPr id="52" name="Picture 51" descr="Screen Shot 2015-01-08 at 12.47.44 PM.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783686" y="5751496"/>
            <a:ext cx="4015735" cy="516060"/>
          </a:xfrm>
          <a:prstGeom prst="rect">
            <a:avLst/>
          </a:prstGeom>
        </p:spPr>
      </p:pic>
      <p:sp>
        <p:nvSpPr>
          <p:cNvPr id="57" name="TextBox 56"/>
          <p:cNvSpPr txBox="1"/>
          <p:nvPr/>
        </p:nvSpPr>
        <p:spPr>
          <a:xfrm>
            <a:off x="1172952" y="1113047"/>
            <a:ext cx="6821699" cy="1569660"/>
          </a:xfrm>
          <a:prstGeom prst="rect">
            <a:avLst/>
          </a:prstGeom>
          <a:noFill/>
        </p:spPr>
        <p:txBody>
          <a:bodyPr wrap="none" rtlCol="0">
            <a:spAutoFit/>
          </a:bodyPr>
          <a:lstStyle/>
          <a:p>
            <a:r>
              <a:rPr lang="en-US" sz="2400" dirty="0" smtClean="0"/>
              <a:t>Find exact match of </a:t>
            </a:r>
            <a:r>
              <a:rPr lang="en-US" sz="2400" dirty="0" err="1" smtClean="0">
                <a:latin typeface="Courier New"/>
                <a:cs typeface="Courier New"/>
              </a:rPr>
              <a:t>aac</a:t>
            </a:r>
            <a:r>
              <a:rPr lang="en-US" sz="2400" dirty="0" smtClean="0"/>
              <a:t> in the sequence </a:t>
            </a:r>
            <a:r>
              <a:rPr lang="en-US" sz="2400" dirty="0"/>
              <a:t>of </a:t>
            </a:r>
            <a:r>
              <a:rPr lang="en-US" sz="2400" dirty="0" err="1" smtClean="0">
                <a:latin typeface="Courier New"/>
                <a:cs typeface="Courier New"/>
              </a:rPr>
              <a:t>acaacg</a:t>
            </a:r>
            <a:endParaRPr lang="en-US" sz="2400" dirty="0" smtClean="0">
              <a:latin typeface="Courier New"/>
              <a:cs typeface="Courier New"/>
            </a:endParaRPr>
          </a:p>
          <a:p>
            <a:endParaRPr lang="en-US" sz="2400" dirty="0">
              <a:latin typeface="Courier New"/>
              <a:cs typeface="Courier New"/>
            </a:endParaRPr>
          </a:p>
          <a:p>
            <a:pPr marL="457200" indent="-457200">
              <a:buAutoNum type="arabicPeriod"/>
            </a:pPr>
            <a:r>
              <a:rPr lang="en-US" sz="2400" dirty="0" smtClean="0">
                <a:cs typeface="Courier New"/>
              </a:rPr>
              <a:t>BWT(</a:t>
            </a:r>
            <a:r>
              <a:rPr lang="en-US" sz="2400" dirty="0" err="1">
                <a:latin typeface="Courier New"/>
                <a:cs typeface="Courier New"/>
              </a:rPr>
              <a:t>acaacg</a:t>
            </a:r>
            <a:r>
              <a:rPr lang="en-US" sz="2400" dirty="0" smtClean="0">
                <a:cs typeface="Courier New"/>
              </a:rPr>
              <a:t>) is </a:t>
            </a:r>
            <a:r>
              <a:rPr lang="en-US" sz="2400" dirty="0" err="1" smtClean="0">
                <a:latin typeface="Courier New"/>
                <a:cs typeface="Courier New"/>
              </a:rPr>
              <a:t>gc$aaac</a:t>
            </a:r>
            <a:endParaRPr lang="en-US" sz="2400" dirty="0" smtClean="0">
              <a:latin typeface="Courier New"/>
              <a:cs typeface="Courier New"/>
            </a:endParaRPr>
          </a:p>
          <a:p>
            <a:pPr marL="457200" indent="-457200">
              <a:buAutoNum type="arabicPeriod"/>
            </a:pPr>
            <a:r>
              <a:rPr lang="en-US" sz="2400" dirty="0" smtClean="0">
                <a:cs typeface="Courier New"/>
              </a:rPr>
              <a:t>searching</a:t>
            </a:r>
            <a:r>
              <a:rPr lang="en-US" sz="2400" dirty="0" smtClean="0"/>
              <a:t> </a:t>
            </a:r>
            <a:endParaRPr lang="en-US" sz="2400" dirty="0"/>
          </a:p>
        </p:txBody>
      </p:sp>
      <p:sp>
        <p:nvSpPr>
          <p:cNvPr id="3" name="Slide Number Placeholder 2"/>
          <p:cNvSpPr>
            <a:spLocks noGrp="1"/>
          </p:cNvSpPr>
          <p:nvPr>
            <p:ph type="sldNum" sz="quarter" idx="12"/>
          </p:nvPr>
        </p:nvSpPr>
        <p:spPr/>
        <p:txBody>
          <a:bodyPr/>
          <a:lstStyle/>
          <a:p>
            <a:fld id="{9DA039C4-C5F2-1743-BB7A-5D831266C61E}" type="slidenum">
              <a:rPr lang="en-US" smtClean="0"/>
              <a:t>9</a:t>
            </a:fld>
            <a:endParaRPr lang="en-US"/>
          </a:p>
        </p:txBody>
      </p:sp>
      <p:sp>
        <p:nvSpPr>
          <p:cNvPr id="5" name="Rounded Rectangle 4"/>
          <p:cNvSpPr/>
          <p:nvPr/>
        </p:nvSpPr>
        <p:spPr>
          <a:xfrm>
            <a:off x="3097386" y="4370787"/>
            <a:ext cx="267514" cy="457207"/>
          </a:xfrm>
          <a:prstGeom prst="roundRect">
            <a:avLst/>
          </a:prstGeom>
          <a:noFill/>
          <a:ln w="28575" cmpd="sng">
            <a:solidFill>
              <a:srgbClr val="0080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4" name="Rounded Rectangle 23"/>
          <p:cNvSpPr/>
          <p:nvPr/>
        </p:nvSpPr>
        <p:spPr>
          <a:xfrm>
            <a:off x="5041376" y="4078692"/>
            <a:ext cx="215013" cy="228603"/>
          </a:xfrm>
          <a:prstGeom prst="roundRect">
            <a:avLst/>
          </a:prstGeom>
          <a:noFill/>
          <a:ln w="28575" cmpd="sng">
            <a:solidFill>
              <a:srgbClr val="0080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609092738"/>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5"/>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4"/>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24"/>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5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24" grpId="0" animBg="1"/>
    </p:bld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17859</TotalTime>
  <Words>3252</Words>
  <Application>Microsoft Macintosh PowerPoint</Application>
  <PresentationFormat>On-screen Show (4:3)</PresentationFormat>
  <Paragraphs>541</Paragraphs>
  <Slides>36</Slides>
  <Notes>7</Notes>
  <HiddenSlides>0</HiddenSlides>
  <MMClips>0</MMClips>
  <ScaleCrop>false</ScaleCrop>
  <HeadingPairs>
    <vt:vector size="4" baseType="variant">
      <vt:variant>
        <vt:lpstr>Theme</vt:lpstr>
      </vt:variant>
      <vt:variant>
        <vt:i4>1</vt:i4>
      </vt:variant>
      <vt:variant>
        <vt:lpstr>Slide Titles</vt:lpstr>
      </vt:variant>
      <vt:variant>
        <vt:i4>36</vt:i4>
      </vt:variant>
    </vt:vector>
  </HeadingPairs>
  <TitlesOfParts>
    <vt:vector size="37" baseType="lpstr">
      <vt:lpstr>Office Theme</vt:lpstr>
      <vt:lpstr>Alignment (II)  Bioinformatics Applications (PLPTH813)</vt:lpstr>
      <vt:lpstr>Alignment I - review</vt:lpstr>
      <vt:lpstr>Relationship among different algorithms</vt:lpstr>
      <vt:lpstr>Alignment is a central step for most NGS analyses</vt:lpstr>
      <vt:lpstr>Short-read alignments</vt:lpstr>
      <vt:lpstr>Indexing speeds up searching</vt:lpstr>
      <vt:lpstr>Indexing algorithms</vt:lpstr>
      <vt:lpstr>Burrows–Wheeler transform</vt:lpstr>
      <vt:lpstr>Matching algorithms in Bowtie and BWA </vt:lpstr>
      <vt:lpstr>BWA searching</vt:lpstr>
      <vt:lpstr>BWA searching</vt:lpstr>
      <vt:lpstr>Working flow</vt:lpstr>
      <vt:lpstr>Alignment issues</vt:lpstr>
      <vt:lpstr>Solutions</vt:lpstr>
      <vt:lpstr>The aligner: BWA</vt:lpstr>
      <vt:lpstr>Build a BWA sequence index database</vt:lpstr>
      <vt:lpstr>Align queries (reads) to the reference with BWA-MEM</vt:lpstr>
      <vt:lpstr>Question</vt:lpstr>
      <vt:lpstr>Alignment format: SAM</vt:lpstr>
      <vt:lpstr>More about SAM/BAM format and samtools</vt:lpstr>
      <vt:lpstr>SAM section 1: headers</vt:lpstr>
      <vt:lpstr>SAM section 2: the alignment section</vt:lpstr>
      <vt:lpstr>FLAG (for single-end or paired-end reads)</vt:lpstr>
      <vt:lpstr>Problem: explain these decimal FLAG numbers </vt:lpstr>
      <vt:lpstr>MAPQ: Mapping quality</vt:lpstr>
      <vt:lpstr>Factors influencing mapping quality</vt:lpstr>
      <vt:lpstr>A read with a high mapping score</vt:lpstr>
      <vt:lpstr>CIGAR</vt:lpstr>
      <vt:lpstr>Binary Alignment/Map format (BAM)</vt:lpstr>
      <vt:lpstr>SAMtools</vt:lpstr>
      <vt:lpstr>Conversion between SAM and BAM</vt:lpstr>
      <vt:lpstr>Visualization</vt:lpstr>
      <vt:lpstr>Integrative Genomics Viewer (IGV)</vt:lpstr>
      <vt:lpstr>PowerPoint Presentation</vt:lpstr>
      <vt:lpstr>Data for IGV</vt:lpstr>
      <vt:lpstr>IGV example</vt:lpstr>
    </vt:vector>
  </TitlesOfParts>
  <Company>Kansas State University</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Data analysis  Bioinformatics Applications (PLPTH613)</dc:title>
  <dc:creator>Sanzhen Liu</dc:creator>
  <cp:lastModifiedBy>Sanzhen Liu</cp:lastModifiedBy>
  <cp:revision>195</cp:revision>
  <dcterms:created xsi:type="dcterms:W3CDTF">2014-12-15T18:58:14Z</dcterms:created>
  <dcterms:modified xsi:type="dcterms:W3CDTF">2019-02-21T17:34:09Z</dcterms:modified>
</cp:coreProperties>
</file>